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7" r:id="rId2"/>
    <p:sldId id="287" r:id="rId3"/>
    <p:sldId id="340" r:id="rId4"/>
    <p:sldId id="342" r:id="rId5"/>
    <p:sldId id="344" r:id="rId6"/>
    <p:sldId id="345" r:id="rId7"/>
    <p:sldId id="347" r:id="rId8"/>
    <p:sldId id="349" r:id="rId9"/>
    <p:sldId id="346" r:id="rId10"/>
    <p:sldId id="350" r:id="rId11"/>
    <p:sldId id="351" r:id="rId12"/>
    <p:sldId id="353" r:id="rId13"/>
    <p:sldId id="352" r:id="rId14"/>
    <p:sldId id="354" r:id="rId15"/>
    <p:sldId id="357" r:id="rId16"/>
    <p:sldId id="356" r:id="rId17"/>
    <p:sldId id="355" r:id="rId18"/>
    <p:sldId id="359" r:id="rId19"/>
    <p:sldId id="360" r:id="rId20"/>
    <p:sldId id="358" r:id="rId21"/>
    <p:sldId id="363" r:id="rId22"/>
    <p:sldId id="361" r:id="rId23"/>
    <p:sldId id="364" r:id="rId24"/>
    <p:sldId id="365" r:id="rId25"/>
    <p:sldId id="366" r:id="rId26"/>
    <p:sldId id="367" r:id="rId27"/>
    <p:sldId id="369" r:id="rId28"/>
    <p:sldId id="362" r:id="rId29"/>
    <p:sldId id="370" r:id="rId30"/>
    <p:sldId id="371" r:id="rId31"/>
    <p:sldId id="374" r:id="rId32"/>
    <p:sldId id="375" r:id="rId33"/>
    <p:sldId id="376" r:id="rId34"/>
    <p:sldId id="377" r:id="rId35"/>
    <p:sldId id="379" r:id="rId36"/>
    <p:sldId id="381" r:id="rId37"/>
    <p:sldId id="382" r:id="rId38"/>
    <p:sldId id="383" r:id="rId39"/>
    <p:sldId id="384" r:id="rId40"/>
    <p:sldId id="385" r:id="rId41"/>
    <p:sldId id="386" r:id="rId42"/>
    <p:sldId id="388" r:id="rId43"/>
    <p:sldId id="387" r:id="rId44"/>
    <p:sldId id="389" r:id="rId45"/>
    <p:sldId id="391" r:id="rId46"/>
    <p:sldId id="390" r:id="rId47"/>
    <p:sldId id="393" r:id="rId48"/>
    <p:sldId id="399" r:id="rId49"/>
    <p:sldId id="400" r:id="rId50"/>
    <p:sldId id="398" r:id="rId51"/>
    <p:sldId id="394" r:id="rId52"/>
    <p:sldId id="402" r:id="rId53"/>
    <p:sldId id="401" r:id="rId54"/>
    <p:sldId id="395" r:id="rId55"/>
    <p:sldId id="396" r:id="rId5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92C6"/>
    <a:srgbClr val="4472C4"/>
    <a:srgbClr val="C00000"/>
    <a:srgbClr val="006D2C"/>
    <a:srgbClr val="08519C"/>
    <a:srgbClr val="FF0000"/>
    <a:srgbClr val="E6E6E6"/>
    <a:srgbClr val="41AE76"/>
    <a:srgbClr val="238B45"/>
    <a:srgbClr val="99D8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28" autoAdjust="0"/>
    <p:restoredTop sz="95053" autoAdjust="0"/>
  </p:normalViewPr>
  <p:slideViewPr>
    <p:cSldViewPr snapToGrid="0">
      <p:cViewPr>
        <p:scale>
          <a:sx n="23" d="100"/>
          <a:sy n="23" d="100"/>
        </p:scale>
        <p:origin x="2436" y="89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DCEE0-1C9B-4B02-9EE0-A573ACA05D6E}" type="datetimeFigureOut">
              <a:rPr lang="fr-CA" smtClean="0"/>
              <a:t>2019-11-11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3F8AC-CE29-474A-8EF3-B92DD467D45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62779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cours_3_0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55875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SV_8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9693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SV_9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41286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AD_0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53591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AD_1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38602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AD_2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81084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AD_3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27772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AD_4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61867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AD_5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40767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AD_6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07061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AD_7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76279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SV_0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33472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AD_8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87572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AD_9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2105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FA_0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415740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FA_1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697330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FA_2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015981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FA_3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17646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FA_4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421273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FA_5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833812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5934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80222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SV_1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941649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18778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57127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948748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33967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143231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205756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301351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881187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822590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29436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SV_2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999802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NB_0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988693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NB_1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708251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NB_2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90710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NB_3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150295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NB_4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298742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KN_0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942362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KN_1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980293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Recap_1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553429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Recap_2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17660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Récap_3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7211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SV_3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13916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Select_1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461994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MC_1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55224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MC_2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548092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MC_3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707761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MC_4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55224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MC_5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78427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SV_4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23408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SV_5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62722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SV_6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03017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SV_7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7986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AC51-A95D-4FBE-8B31-DD93D8DEF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1B097-8FC5-4BF2-8A1F-E36A7EFD3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D385C-0565-4B0C-A08A-14CDC6553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2019-11-11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D0F9C-CEA1-4033-B127-E2BCDE057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1DC6D-D60B-481C-B770-60C4FEA3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41976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4C890-3DDD-4CE7-B8C5-E6FB0E405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57550-4791-4D15-B1EF-1FB985E97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88191-B36E-4234-949A-76843D49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2019-11-11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4D2AC-FEE0-4B00-AA33-DB70E3C6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61B5B-FF5E-4A21-9A07-58DB5865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6819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F29DC-02FD-4B12-9276-C4E1D2559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0C37E-83DD-474E-9C7E-5731F927C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F5A20-9D3F-46E2-94D8-1379C2E57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2019-11-11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7F21D-BF4C-483B-8C62-A4B142212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A6B53-4A7E-4C13-BE38-594C94C3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7644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7A2A-1CC8-4C33-9907-334C1668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2BD6-CA17-4D2D-99B2-3FE709CF3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AFBA7-9034-4CD4-9CCB-7727AE67F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2019-11-11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CA673-8211-405B-8B5D-3F2698958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17A82-AD95-4147-8532-E4E5AB17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829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1F360-0BE0-46AB-B6DD-02670E06E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F5E4E-D190-4BDA-AEB6-93DF29475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E3E8E-01ED-46AB-A3A0-B5CDB855C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2019-11-11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9A4EE-9A24-4789-86A8-A31E020CE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39D9C-C721-4C78-83D7-EDEAD0230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8054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D2D7-1EF4-45C3-9F94-AD9DC66F9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27A47-AD14-4683-A1EA-274F06E33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21C39-A0A0-449D-87EB-DD9910ECF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79235-B79D-49B5-9898-1DE7EF99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2019-11-11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1D1CD-7593-4CC3-A31C-247D82D88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B5ECC-9F67-4BFD-A1A4-0A0DE7EF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6945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CA56-F121-4419-8D68-4D7817AD8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AD4F3-2270-4876-BF53-8BE1EE162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07B83-40F0-4587-AA06-F33327E68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CEC516-EB74-488F-ABDC-784EBC114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5F57E-BB0C-42AB-BA4D-2B3A9DF33D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12C12B-5FB2-4D88-B890-E501B3E8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2019-11-11</a:t>
            </a:fld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38A882-2EFB-4EB9-B18D-C1F9627E8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E04510-32D8-42D1-892B-9970D800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497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266D-ED7D-4176-BD10-1CC0322E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0DCE-DA02-47CD-9717-8728C7E4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2019-11-11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72638-0297-4650-A6E9-52134A9C3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DF4FD-9A0C-423E-A102-796ABF0D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48427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BC0325-AB84-445C-AF7B-DCBE99F69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2019-11-11</a:t>
            </a:fld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8CA684-2A5D-44D1-A5ED-868BC7AC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1503D-F416-462B-8CE1-86F8E382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871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0A9A7-0AD0-4215-9FA5-2A1761E6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6FEAE-8F48-4000-B36A-090CB9BA3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530F3-EBBC-4F5B-A1C7-6F357E5B4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9D860-7FEE-4382-A272-75DBC9FB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2019-11-11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AA562-3440-4F5E-825E-DD7B16D3D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3749F-92D6-4DEA-B4EB-0C22CF7D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4606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5001B-E327-4140-B8B1-659EFD92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FA0B13-0C04-4EB8-BE32-76F67712CF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2F99E-F178-4C7D-8819-3C8F4BE63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750A3-2DA3-4407-ABF5-F7C0F034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2019-11-11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BC5E8-56AE-4D75-BCA8-AA80AE9B1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098B2-2F51-49D4-BD41-BE74C902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9878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BBFD4-84C8-4B94-9E19-70CAAFF2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F2BD7-E591-4358-8B99-F38D85E9D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18FA4-0FD4-405C-BB8C-5A6B3F8D6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D8EBC-0555-4B87-8A1F-3ADBF9B7C52B}" type="datetimeFigureOut">
              <a:rPr lang="fr-CA" smtClean="0"/>
              <a:t>2019-11-11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B4A3A-AF59-4978-BC71-B324F35A2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E26A2-4507-4425-9951-D37FC2466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330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92.png"/><Relationship Id="rId3" Type="http://schemas.openxmlformats.org/officeDocument/2006/relationships/image" Target="../media/image65.png"/><Relationship Id="rId21" Type="http://schemas.openxmlformats.org/officeDocument/2006/relationships/image" Target="../media/image87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91.png"/><Relationship Id="rId33" Type="http://schemas.openxmlformats.org/officeDocument/2006/relationships/image" Target="../media/image99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90.png"/><Relationship Id="rId32" Type="http://schemas.openxmlformats.org/officeDocument/2006/relationships/image" Target="../media/image98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9.png"/><Relationship Id="rId28" Type="http://schemas.openxmlformats.org/officeDocument/2006/relationships/image" Target="../media/image94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31" Type="http://schemas.openxmlformats.org/officeDocument/2006/relationships/image" Target="../media/image9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8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Relationship Id="rId8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" Type="http://schemas.openxmlformats.org/officeDocument/2006/relationships/image" Target="../media/image100.png"/><Relationship Id="rId21" Type="http://schemas.openxmlformats.org/officeDocument/2006/relationships/image" Target="../media/image118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19" Type="http://schemas.openxmlformats.org/officeDocument/2006/relationships/image" Target="../media/image116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26" Type="http://schemas.openxmlformats.org/officeDocument/2006/relationships/image" Target="../media/image142.png"/><Relationship Id="rId3" Type="http://schemas.openxmlformats.org/officeDocument/2006/relationships/image" Target="../media/image119.png"/><Relationship Id="rId21" Type="http://schemas.openxmlformats.org/officeDocument/2006/relationships/image" Target="../media/image137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5" Type="http://schemas.openxmlformats.org/officeDocument/2006/relationships/image" Target="../media/image14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24" Type="http://schemas.openxmlformats.org/officeDocument/2006/relationships/image" Target="../media/image140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23" Type="http://schemas.openxmlformats.org/officeDocument/2006/relationships/image" Target="../media/image139.png"/><Relationship Id="rId10" Type="http://schemas.openxmlformats.org/officeDocument/2006/relationships/image" Target="../media/image126.png"/><Relationship Id="rId19" Type="http://schemas.openxmlformats.org/officeDocument/2006/relationships/image" Target="../media/image135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Relationship Id="rId22" Type="http://schemas.openxmlformats.org/officeDocument/2006/relationships/image" Target="../media/image138.png"/><Relationship Id="rId27" Type="http://schemas.openxmlformats.org/officeDocument/2006/relationships/image" Target="../media/image1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86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5.png"/><Relationship Id="rId5" Type="http://schemas.openxmlformats.org/officeDocument/2006/relationships/image" Target="../media/image84.png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83.png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1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0.png"/><Relationship Id="rId9" Type="http://schemas.openxmlformats.org/officeDocument/2006/relationships/image" Target="../media/image15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7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8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9.png"/><Relationship Id="rId7" Type="http://schemas.openxmlformats.org/officeDocument/2006/relationships/image" Target="../media/image155.png"/><Relationship Id="rId12" Type="http://schemas.openxmlformats.org/officeDocument/2006/relationships/image" Target="../media/image1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62.png"/><Relationship Id="rId5" Type="http://schemas.openxmlformats.org/officeDocument/2006/relationships/image" Target="../media/image153.png"/><Relationship Id="rId10" Type="http://schemas.openxmlformats.org/officeDocument/2006/relationships/image" Target="../media/image161.png"/><Relationship Id="rId4" Type="http://schemas.openxmlformats.org/officeDocument/2006/relationships/image" Target="../media/image152.png"/><Relationship Id="rId9" Type="http://schemas.openxmlformats.org/officeDocument/2006/relationships/image" Target="../media/image1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3" Type="http://schemas.openxmlformats.org/officeDocument/2006/relationships/image" Target="../media/image174.png"/><Relationship Id="rId21" Type="http://schemas.openxmlformats.org/officeDocument/2006/relationships/image" Target="../media/image192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87.png"/><Relationship Id="rId20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19" Type="http://schemas.openxmlformats.org/officeDocument/2006/relationships/image" Target="../media/image190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96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9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1" Type="http://schemas.openxmlformats.org/officeDocument/2006/relationships/image" Target="../media/image194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A18854-3ECD-4749-AF0F-2E8D1B636D09}"/>
              </a:ext>
            </a:extLst>
          </p:cNvPr>
          <p:cNvSpPr txBox="1"/>
          <p:nvPr/>
        </p:nvSpPr>
        <p:spPr>
          <a:xfrm>
            <a:off x="-4006645" y="0"/>
            <a:ext cx="202052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COURS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523F0-24AB-4651-B7DF-B281EFC6CAD9}"/>
              </a:ext>
            </a:extLst>
          </p:cNvPr>
          <p:cNvSpPr txBox="1"/>
          <p:nvPr/>
        </p:nvSpPr>
        <p:spPr>
          <a:xfrm>
            <a:off x="-4006645" y="1323511"/>
            <a:ext cx="2020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5400" b="1" dirty="0"/>
              <a:t>APPRENTISSAGE SUPERVISÉ : AUTRES ALGORITHMES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AB21F9-0800-406F-BB5D-112BC66CC9B2}"/>
              </a:ext>
            </a:extLst>
          </p:cNvPr>
          <p:cNvSpPr txBox="1"/>
          <p:nvPr/>
        </p:nvSpPr>
        <p:spPr>
          <a:xfrm>
            <a:off x="-4006645" y="2554689"/>
            <a:ext cx="2020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5400" b="1" dirty="0"/>
              <a:t>1. MACHINES À VECTEURS DE SUPPORT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6A834-5660-4BB8-A9CC-AD9F82083AF3}"/>
              </a:ext>
            </a:extLst>
          </p:cNvPr>
          <p:cNvSpPr txBox="1"/>
          <p:nvPr/>
        </p:nvSpPr>
        <p:spPr>
          <a:xfrm>
            <a:off x="-4006643" y="3867298"/>
            <a:ext cx="2020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5400" b="1" dirty="0"/>
              <a:t>2. ARBRES DE DÉCISIONS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3E8BFB-A023-4101-8D4D-72821061E53F}"/>
              </a:ext>
            </a:extLst>
          </p:cNvPr>
          <p:cNvSpPr/>
          <p:nvPr/>
        </p:nvSpPr>
        <p:spPr>
          <a:xfrm>
            <a:off x="-4006645" y="5174092"/>
            <a:ext cx="202052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5400" b="1" dirty="0"/>
              <a:t>3. FORÊTS ALÉATOIRES (BAGGING)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00144C-68CA-4012-A9A0-02532083793B}"/>
              </a:ext>
            </a:extLst>
          </p:cNvPr>
          <p:cNvSpPr/>
          <p:nvPr/>
        </p:nvSpPr>
        <p:spPr>
          <a:xfrm>
            <a:off x="-4006645" y="6480886"/>
            <a:ext cx="202052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5400" b="1" dirty="0"/>
              <a:t>4. BOOSTING DE GRADIENT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19BFA0-B177-4FE4-9A44-A3BFA511DA7D}"/>
              </a:ext>
            </a:extLst>
          </p:cNvPr>
          <p:cNvSpPr/>
          <p:nvPr/>
        </p:nvSpPr>
        <p:spPr>
          <a:xfrm>
            <a:off x="-4006645" y="7787680"/>
            <a:ext cx="202052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5400" b="1" dirty="0"/>
              <a:t>5. CLASSIFICATION NAÏVE BAYÉSIENNE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6D1032-0656-48FF-BD07-BDB19E315FAE}"/>
              </a:ext>
            </a:extLst>
          </p:cNvPr>
          <p:cNvSpPr/>
          <p:nvPr/>
        </p:nvSpPr>
        <p:spPr>
          <a:xfrm>
            <a:off x="-4006645" y="9094474"/>
            <a:ext cx="202052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5400" b="1" dirty="0"/>
              <a:t>6. K PLUS PROCHES VOISINS</a:t>
            </a:r>
          </a:p>
        </p:txBody>
      </p:sp>
    </p:spTree>
    <p:extLst>
      <p:ext uri="{BB962C8B-B14F-4D97-AF65-F5344CB8AC3E}">
        <p14:creationId xmlns:p14="http://schemas.microsoft.com/office/powerpoint/2010/main" val="2299492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MACHINES À VECTEURS DE SUPPORT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3038"/>
            <a:ext cx="12192000" cy="1535805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Maintenant, que peut-on faire dans le cas suivant ?</a:t>
            </a:r>
          </a:p>
          <a:p>
            <a:endParaRPr lang="fr-CA" sz="4000" dirty="0"/>
          </a:p>
          <a:p>
            <a:endParaRPr lang="fr-CA" sz="4000" dirty="0"/>
          </a:p>
          <a:p>
            <a:r>
              <a:rPr lang="fr-CA" sz="4000" dirty="0"/>
              <a:t>On peut utiliser ce que l’on appelle une fonction « noyau » (</a:t>
            </a:r>
            <a:r>
              <a:rPr lang="fr-CA" sz="4000" i="1" dirty="0"/>
              <a:t>kernel </a:t>
            </a:r>
            <a:r>
              <a:rPr lang="fr-CA" sz="4000" i="1" dirty="0" err="1"/>
              <a:t>function</a:t>
            </a:r>
            <a:r>
              <a:rPr lang="fr-CA" sz="4000" dirty="0"/>
              <a:t>).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fr-CA" sz="3600" dirty="0"/>
              <a:t>On projette nos données dans un espace en plus haute dimension.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fr-CA" sz="3600" dirty="0"/>
              <a:t>Exemple polynomial d’ordre 2 :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lvl="1"/>
            <a:endParaRPr lang="fr-CA" sz="3600" dirty="0"/>
          </a:p>
          <a:p>
            <a:r>
              <a:rPr lang="fr-CA" sz="3600" dirty="0"/>
              <a:t>La méthode est appelée « </a:t>
            </a:r>
            <a:r>
              <a:rPr lang="fr-CA" sz="3600" b="1" dirty="0"/>
              <a:t>astuce du noyau</a:t>
            </a:r>
            <a:r>
              <a:rPr lang="fr-CA" sz="3600" dirty="0"/>
              <a:t> », car en fait, on </a:t>
            </a:r>
            <a:br>
              <a:rPr lang="fr-CA" sz="3600" dirty="0"/>
            </a:br>
            <a:r>
              <a:rPr lang="fr-CA" sz="3600" b="1" dirty="0"/>
              <a:t>n’a pas </a:t>
            </a:r>
            <a:r>
              <a:rPr lang="fr-CA" sz="3600" dirty="0"/>
              <a:t>à calculer la transformation pour calculer les vecteurs de support et donc la frontière centrale.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CE428E-47DA-4AC2-B32D-88B0B09BDADE}"/>
              </a:ext>
            </a:extLst>
          </p:cNvPr>
          <p:cNvCxnSpPr>
            <a:cxnSpLocks/>
          </p:cNvCxnSpPr>
          <p:nvPr/>
        </p:nvCxnSpPr>
        <p:spPr>
          <a:xfrm>
            <a:off x="1521125" y="1214603"/>
            <a:ext cx="7983783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3F476AA-C354-48B7-81F2-263DAF1A8BFE}"/>
              </a:ext>
            </a:extLst>
          </p:cNvPr>
          <p:cNvSpPr/>
          <p:nvPr/>
        </p:nvSpPr>
        <p:spPr>
          <a:xfrm>
            <a:off x="1876275" y="108860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40F359-F729-4E30-BF1C-C05BFBC26ED2}"/>
              </a:ext>
            </a:extLst>
          </p:cNvPr>
          <p:cNvSpPr/>
          <p:nvPr/>
        </p:nvSpPr>
        <p:spPr>
          <a:xfrm>
            <a:off x="2463130" y="108860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FE19CB-4720-41D5-B0A2-4C3597751921}"/>
              </a:ext>
            </a:extLst>
          </p:cNvPr>
          <p:cNvSpPr/>
          <p:nvPr/>
        </p:nvSpPr>
        <p:spPr>
          <a:xfrm>
            <a:off x="2715130" y="108860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44478D-84AC-473C-AE4B-107B9DC10665}"/>
              </a:ext>
            </a:extLst>
          </p:cNvPr>
          <p:cNvSpPr/>
          <p:nvPr/>
        </p:nvSpPr>
        <p:spPr>
          <a:xfrm>
            <a:off x="3219793" y="108860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98C5CA-2580-45D0-9541-81397E9A02FA}"/>
              </a:ext>
            </a:extLst>
          </p:cNvPr>
          <p:cNvGrpSpPr/>
          <p:nvPr/>
        </p:nvGrpSpPr>
        <p:grpSpPr>
          <a:xfrm>
            <a:off x="5206350" y="1052597"/>
            <a:ext cx="324000" cy="324000"/>
            <a:chOff x="4131601" y="2884249"/>
            <a:chExt cx="171830" cy="19767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E1C970-FBA7-491E-9369-8D866353D18D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B1AC7D1-2DA0-4369-87DA-1DBAC48FD0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7A0597-EA12-41EE-AA1E-875B5D67DA12}"/>
              </a:ext>
            </a:extLst>
          </p:cNvPr>
          <p:cNvGrpSpPr/>
          <p:nvPr/>
        </p:nvGrpSpPr>
        <p:grpSpPr>
          <a:xfrm>
            <a:off x="4650155" y="1045912"/>
            <a:ext cx="324000" cy="324000"/>
            <a:chOff x="4131601" y="2884249"/>
            <a:chExt cx="171830" cy="19767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FC7069-9F25-40F0-A8BD-52379ECCCD6D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CF9E1DA-966E-4FC2-B63E-AB492AD331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E5775B-0530-4ABA-AC39-1C05F40FD8EC}"/>
              </a:ext>
            </a:extLst>
          </p:cNvPr>
          <p:cNvGrpSpPr/>
          <p:nvPr/>
        </p:nvGrpSpPr>
        <p:grpSpPr>
          <a:xfrm>
            <a:off x="4190632" y="1052597"/>
            <a:ext cx="324000" cy="324000"/>
            <a:chOff x="4131601" y="2884249"/>
            <a:chExt cx="171830" cy="19767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500D4BB-2B03-4D57-AB31-966ED1EC13C9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0B1C28-3764-44AB-B517-B6B5AA3AD0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A3E2451-67F6-4F4A-BFD8-77416F973F0A}"/>
              </a:ext>
            </a:extLst>
          </p:cNvPr>
          <p:cNvGrpSpPr/>
          <p:nvPr/>
        </p:nvGrpSpPr>
        <p:grpSpPr>
          <a:xfrm>
            <a:off x="5982348" y="1052597"/>
            <a:ext cx="324000" cy="324000"/>
            <a:chOff x="4131601" y="2884249"/>
            <a:chExt cx="171830" cy="19767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AD1D02D-24CF-4580-8EC1-48A56AF761C2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B0573F9-4D17-450A-8444-9FADDEADD1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EF8AB1-73F4-414C-8999-C7E1D5077A88}"/>
              </a:ext>
            </a:extLst>
          </p:cNvPr>
          <p:cNvGrpSpPr/>
          <p:nvPr/>
        </p:nvGrpSpPr>
        <p:grpSpPr>
          <a:xfrm>
            <a:off x="6278988" y="1061508"/>
            <a:ext cx="324000" cy="324000"/>
            <a:chOff x="4131601" y="2884249"/>
            <a:chExt cx="171830" cy="197676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92D9BE7-DF90-4F3D-8C61-60B8951BB5E8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119943A-7C4D-44C1-8322-6C9D292703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4579B2-7EE2-4EB4-84AA-28CB635B13C0}"/>
                  </a:ext>
                </a:extLst>
              </p:cNvPr>
              <p:cNvSpPr txBox="1"/>
              <p:nvPr/>
            </p:nvSpPr>
            <p:spPr>
              <a:xfrm>
                <a:off x="9418208" y="834299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4579B2-7EE2-4EB4-84AA-28CB635B1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208" y="834299"/>
                <a:ext cx="1356853" cy="760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8FE1CC82-D79C-4D91-8384-56C457CC468B}"/>
              </a:ext>
            </a:extLst>
          </p:cNvPr>
          <p:cNvGrpSpPr/>
          <p:nvPr/>
        </p:nvGrpSpPr>
        <p:grpSpPr>
          <a:xfrm>
            <a:off x="5629532" y="1061508"/>
            <a:ext cx="324000" cy="324000"/>
            <a:chOff x="4131601" y="2884249"/>
            <a:chExt cx="171830" cy="19767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41116D-28B9-4284-B667-60ABCB1BC797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BE3F289-168F-419A-9929-FA15A6505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8C9A8D1F-929E-4751-B055-818B133EFE04}"/>
              </a:ext>
            </a:extLst>
          </p:cNvPr>
          <p:cNvSpPr/>
          <p:nvPr/>
        </p:nvSpPr>
        <p:spPr>
          <a:xfrm>
            <a:off x="3459885" y="108191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C3FEE3F-3C8D-40F8-9013-A3D41525CCC8}"/>
              </a:ext>
            </a:extLst>
          </p:cNvPr>
          <p:cNvSpPr/>
          <p:nvPr/>
        </p:nvSpPr>
        <p:spPr>
          <a:xfrm>
            <a:off x="7229492" y="108860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F7932CE-E7D1-422D-A4D0-D8DEA3245FA0}"/>
              </a:ext>
            </a:extLst>
          </p:cNvPr>
          <p:cNvSpPr/>
          <p:nvPr/>
        </p:nvSpPr>
        <p:spPr>
          <a:xfrm>
            <a:off x="7511446" y="108860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C71BDD1-B77F-4A41-8F62-A52886105E20}"/>
              </a:ext>
            </a:extLst>
          </p:cNvPr>
          <p:cNvSpPr/>
          <p:nvPr/>
        </p:nvSpPr>
        <p:spPr>
          <a:xfrm>
            <a:off x="8068347" y="108860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DFFBEAC-5A84-41CE-9F53-416B5505ED18}"/>
              </a:ext>
            </a:extLst>
          </p:cNvPr>
          <p:cNvSpPr/>
          <p:nvPr/>
        </p:nvSpPr>
        <p:spPr>
          <a:xfrm>
            <a:off x="8325530" y="108798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6923D45-E7B0-4809-A22D-BD7D63535320}"/>
              </a:ext>
            </a:extLst>
          </p:cNvPr>
          <p:cNvSpPr/>
          <p:nvPr/>
        </p:nvSpPr>
        <p:spPr>
          <a:xfrm>
            <a:off x="8621476" y="108191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E472975-598B-4712-A98E-3CD76CDB098D}"/>
              </a:ext>
            </a:extLst>
          </p:cNvPr>
          <p:cNvGrpSpPr/>
          <p:nvPr/>
        </p:nvGrpSpPr>
        <p:grpSpPr>
          <a:xfrm>
            <a:off x="5043495" y="1052597"/>
            <a:ext cx="324000" cy="324000"/>
            <a:chOff x="4131601" y="2884249"/>
            <a:chExt cx="171830" cy="197676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98B745D-DCCA-41EA-9753-C0E79B2837FE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094F96A-4EF8-4982-AC7C-14E6B37007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78B0A17-8D87-44A7-A9E6-A76D25FA7828}"/>
              </a:ext>
            </a:extLst>
          </p:cNvPr>
          <p:cNvGrpSpPr/>
          <p:nvPr/>
        </p:nvGrpSpPr>
        <p:grpSpPr>
          <a:xfrm>
            <a:off x="6502917" y="1061507"/>
            <a:ext cx="324000" cy="324000"/>
            <a:chOff x="4131601" y="2884249"/>
            <a:chExt cx="171830" cy="197676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EFFB9CA-9FF8-41DA-A1BF-42769FFB0CE1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EBB0110-B5B2-4DBB-BF89-F0A28F5EB0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C2EC6AA-DA16-448A-8BC3-B98D3CCB98CE}"/>
              </a:ext>
            </a:extLst>
          </p:cNvPr>
          <p:cNvCxnSpPr>
            <a:cxnSpLocks/>
          </p:cNvCxnSpPr>
          <p:nvPr/>
        </p:nvCxnSpPr>
        <p:spPr>
          <a:xfrm>
            <a:off x="1925449" y="11808861"/>
            <a:ext cx="7983783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A4D9861-C051-4A09-9D58-5B307711A69C}"/>
              </a:ext>
            </a:extLst>
          </p:cNvPr>
          <p:cNvSpPr/>
          <p:nvPr/>
        </p:nvSpPr>
        <p:spPr>
          <a:xfrm>
            <a:off x="2280599" y="11387891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1AD05AF-E5EE-46F6-8D55-F28CE71EC2A4}"/>
              </a:ext>
            </a:extLst>
          </p:cNvPr>
          <p:cNvSpPr/>
          <p:nvPr/>
        </p:nvSpPr>
        <p:spPr>
          <a:xfrm>
            <a:off x="2806325" y="1135431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DF02125-3BF3-4265-A25E-DFAE907316B9}"/>
              </a:ext>
            </a:extLst>
          </p:cNvPr>
          <p:cNvSpPr/>
          <p:nvPr/>
        </p:nvSpPr>
        <p:spPr>
          <a:xfrm>
            <a:off x="3247277" y="11318939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7253E90-0E9A-4A03-BC7A-768AFAC5ABA6}"/>
              </a:ext>
            </a:extLst>
          </p:cNvPr>
          <p:cNvSpPr/>
          <p:nvPr/>
        </p:nvSpPr>
        <p:spPr>
          <a:xfrm>
            <a:off x="3591316" y="11233909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809F10D-2863-4143-AFFC-6FD58EB70708}"/>
              </a:ext>
            </a:extLst>
          </p:cNvPr>
          <p:cNvGrpSpPr/>
          <p:nvPr/>
        </p:nvGrpSpPr>
        <p:grpSpPr>
          <a:xfrm>
            <a:off x="5706763" y="9878841"/>
            <a:ext cx="324000" cy="324000"/>
            <a:chOff x="4131601" y="2884249"/>
            <a:chExt cx="171830" cy="197676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985363F-1E50-41B6-B888-D89ABBD342DE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9D9244C-A0EF-409D-8F65-9665309FD8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60D0EFB-692E-4FF7-8C16-E804275EECE4}"/>
              </a:ext>
            </a:extLst>
          </p:cNvPr>
          <p:cNvGrpSpPr/>
          <p:nvPr/>
        </p:nvGrpSpPr>
        <p:grpSpPr>
          <a:xfrm>
            <a:off x="5057049" y="10439375"/>
            <a:ext cx="324000" cy="324000"/>
            <a:chOff x="4131601" y="2884249"/>
            <a:chExt cx="171830" cy="197676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5408682-69BE-45FA-A7FB-7D5CC99EAA09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9BE8997-FC21-41BE-AA9F-6CDC694E26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3BD40A8-E993-4001-9824-840144277EC4}"/>
              </a:ext>
            </a:extLst>
          </p:cNvPr>
          <p:cNvGrpSpPr/>
          <p:nvPr/>
        </p:nvGrpSpPr>
        <p:grpSpPr>
          <a:xfrm>
            <a:off x="4619122" y="10731560"/>
            <a:ext cx="324000" cy="324000"/>
            <a:chOff x="4131601" y="2884249"/>
            <a:chExt cx="171830" cy="197676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27A7541-9026-4B9A-863B-16FECEEFA422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DF56A49-9CA5-4BC8-AAF4-149AD1C312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32AE1A0-6C1D-4100-B43A-5C8A03181F39}"/>
              </a:ext>
            </a:extLst>
          </p:cNvPr>
          <p:cNvGrpSpPr/>
          <p:nvPr/>
        </p:nvGrpSpPr>
        <p:grpSpPr>
          <a:xfrm>
            <a:off x="6142386" y="9397426"/>
            <a:ext cx="324000" cy="324000"/>
            <a:chOff x="4131601" y="2884249"/>
            <a:chExt cx="171830" cy="197676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5538113-4899-4C9C-91B8-47E7A656AE40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3FD6C7C-BA35-43F8-BAF8-4D627F6093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FCC0DEF-4237-407A-8927-BD861B67CAE4}"/>
              </a:ext>
            </a:extLst>
          </p:cNvPr>
          <p:cNvGrpSpPr/>
          <p:nvPr/>
        </p:nvGrpSpPr>
        <p:grpSpPr>
          <a:xfrm>
            <a:off x="6347266" y="9105582"/>
            <a:ext cx="324000" cy="324000"/>
            <a:chOff x="4131601" y="2884249"/>
            <a:chExt cx="171830" cy="19767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DF2CEF8-D91C-49BA-8073-DF6624C2EEFB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863EBCC-212A-495A-B772-E05E1D365B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2602582-FFEE-464E-99B8-099ECB70B9E5}"/>
                  </a:ext>
                </a:extLst>
              </p:cNvPr>
              <p:cNvSpPr txBox="1"/>
              <p:nvPr/>
            </p:nvSpPr>
            <p:spPr>
              <a:xfrm>
                <a:off x="9822532" y="11428557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2602582-FFEE-464E-99B8-099ECB70B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532" y="11428557"/>
                <a:ext cx="1356853" cy="760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3B6A5BB2-5A91-42B5-A74D-33C6B636DB6E}"/>
              </a:ext>
            </a:extLst>
          </p:cNvPr>
          <p:cNvGrpSpPr/>
          <p:nvPr/>
        </p:nvGrpSpPr>
        <p:grpSpPr>
          <a:xfrm>
            <a:off x="5967687" y="9574843"/>
            <a:ext cx="324000" cy="324000"/>
            <a:chOff x="4131601" y="2884249"/>
            <a:chExt cx="171830" cy="197676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032034D-FA1B-474D-8AA1-E4F9A6C9DF4E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82C7A7D-5FDF-4A7A-958B-AFA9BAAAB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FC6363B3-BFB5-48B9-8B3E-404A2BD09441}"/>
              </a:ext>
            </a:extLst>
          </p:cNvPr>
          <p:cNvSpPr/>
          <p:nvPr/>
        </p:nvSpPr>
        <p:spPr>
          <a:xfrm>
            <a:off x="3960134" y="11093660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1A21095-FE86-4405-A2E0-75786D04B4CB}"/>
              </a:ext>
            </a:extLst>
          </p:cNvPr>
          <p:cNvSpPr/>
          <p:nvPr/>
        </p:nvSpPr>
        <p:spPr>
          <a:xfrm>
            <a:off x="7486510" y="6988920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80CD144-F199-4171-A42C-4DE731BF1CEC}"/>
              </a:ext>
            </a:extLst>
          </p:cNvPr>
          <p:cNvSpPr/>
          <p:nvPr/>
        </p:nvSpPr>
        <p:spPr>
          <a:xfrm>
            <a:off x="7722400" y="6413101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434BC76-DC62-4D20-AA56-1F256BDC0829}"/>
              </a:ext>
            </a:extLst>
          </p:cNvPr>
          <p:cNvSpPr/>
          <p:nvPr/>
        </p:nvSpPr>
        <p:spPr>
          <a:xfrm>
            <a:off x="8257014" y="4908215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23173FE6-C6C8-4D77-9059-AD1F278C05BF}"/>
              </a:ext>
            </a:extLst>
          </p:cNvPr>
          <p:cNvSpPr/>
          <p:nvPr/>
        </p:nvSpPr>
        <p:spPr>
          <a:xfrm>
            <a:off x="8005014" y="5769397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79D60F3-72C8-4952-ADBC-C34E7871CF1D}"/>
              </a:ext>
            </a:extLst>
          </p:cNvPr>
          <p:cNvSpPr/>
          <p:nvPr/>
        </p:nvSpPr>
        <p:spPr>
          <a:xfrm>
            <a:off x="8434930" y="3983995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2C8DFE6-D5B9-4A2F-ADE0-B6793412D0EF}"/>
              </a:ext>
            </a:extLst>
          </p:cNvPr>
          <p:cNvGrpSpPr/>
          <p:nvPr/>
        </p:nvGrpSpPr>
        <p:grpSpPr>
          <a:xfrm>
            <a:off x="5532064" y="10014498"/>
            <a:ext cx="324000" cy="324000"/>
            <a:chOff x="4131601" y="2884249"/>
            <a:chExt cx="171830" cy="197676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1453C06-BF61-428B-92C0-AFD7C2E7193B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7474045-E33D-4E3B-9657-48CF5B4D78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4A39EF5-B81C-44A2-94CD-9A536C519CDA}"/>
              </a:ext>
            </a:extLst>
          </p:cNvPr>
          <p:cNvGrpSpPr/>
          <p:nvPr/>
        </p:nvGrpSpPr>
        <p:grpSpPr>
          <a:xfrm>
            <a:off x="6555408" y="8781581"/>
            <a:ext cx="324000" cy="324000"/>
            <a:chOff x="4131601" y="2884249"/>
            <a:chExt cx="171830" cy="197676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3D8DF6E-8E77-44C3-BCC2-58BC037B6C88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3043D7D-0708-43C3-A392-44F335AF4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DC7A1D2-B6A1-47E8-8301-4D6D4AA4214A}"/>
              </a:ext>
            </a:extLst>
          </p:cNvPr>
          <p:cNvCxnSpPr>
            <a:cxnSpLocks/>
          </p:cNvCxnSpPr>
          <p:nvPr/>
        </p:nvCxnSpPr>
        <p:spPr>
          <a:xfrm flipV="1">
            <a:off x="1959692" y="5238158"/>
            <a:ext cx="40750" cy="6504358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94E9E0-DCB2-499B-8E47-7542402231F8}"/>
                  </a:ext>
                </a:extLst>
              </p:cNvPr>
              <p:cNvSpPr txBox="1"/>
              <p:nvPr/>
            </p:nvSpPr>
            <p:spPr>
              <a:xfrm>
                <a:off x="95925" y="5238158"/>
                <a:ext cx="1356853" cy="908710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94E9E0-DCB2-499B-8E47-754240223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5" y="5238158"/>
                <a:ext cx="1356853" cy="908710"/>
              </a:xfrm>
              <a:prstGeom prst="rect">
                <a:avLst/>
              </a:prstGeom>
              <a:blipFill>
                <a:blip r:embed="rId5"/>
                <a:stretch>
                  <a:fillRect r="-16216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3D77B89-02F0-4A7C-B2F6-0957E8E2151C}"/>
              </a:ext>
            </a:extLst>
          </p:cNvPr>
          <p:cNvCxnSpPr>
            <a:cxnSpLocks/>
          </p:cNvCxnSpPr>
          <p:nvPr/>
        </p:nvCxnSpPr>
        <p:spPr>
          <a:xfrm flipH="1">
            <a:off x="3459885" y="5643397"/>
            <a:ext cx="5633316" cy="6569014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7F3B274-A74C-4F23-9BFB-F748C6555787}"/>
              </a:ext>
            </a:extLst>
          </p:cNvPr>
          <p:cNvCxnSpPr>
            <a:cxnSpLocks/>
          </p:cNvCxnSpPr>
          <p:nvPr/>
        </p:nvCxnSpPr>
        <p:spPr>
          <a:xfrm flipH="1">
            <a:off x="3675363" y="5679389"/>
            <a:ext cx="5606789" cy="6533022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28B824B-16C9-4125-90D6-FB9FB8560E82}"/>
              </a:ext>
            </a:extLst>
          </p:cNvPr>
          <p:cNvCxnSpPr>
            <a:cxnSpLocks/>
          </p:cNvCxnSpPr>
          <p:nvPr/>
        </p:nvCxnSpPr>
        <p:spPr>
          <a:xfrm flipH="1">
            <a:off x="3247277" y="5643397"/>
            <a:ext cx="5626199" cy="654575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884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MACHINES À VECTEURS DE SUPPORT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3038"/>
            <a:ext cx="12192000" cy="6247864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Les fonctions noyau les plus utilisées sont :</a:t>
            </a:r>
          </a:p>
          <a:p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Le noyau polynomial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Le noyau Gaussien (aussi appelé « noyau à base radiale » ; </a:t>
            </a:r>
            <a:r>
              <a:rPr lang="fr-CA" sz="4000" i="1" dirty="0"/>
              <a:t>radial basis </a:t>
            </a:r>
            <a:r>
              <a:rPr lang="fr-CA" sz="4000" i="1" dirty="0" err="1"/>
              <a:t>function</a:t>
            </a:r>
            <a:r>
              <a:rPr lang="fr-CA" sz="4000" dirty="0"/>
              <a:t>)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La version « sans transformation » correspond au « noyau linéaire ».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r>
              <a:rPr lang="fr-CA" sz="4000" dirty="0"/>
              <a:t>Essayons l’astuce du noyau avec un exemple concret.</a:t>
            </a:r>
          </a:p>
        </p:txBody>
      </p:sp>
    </p:spTree>
    <p:extLst>
      <p:ext uri="{BB962C8B-B14F-4D97-AF65-F5344CB8AC3E}">
        <p14:creationId xmlns:p14="http://schemas.microsoft.com/office/powerpoint/2010/main" val="1449663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307505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2. ARBRES DE DÉCISIONS</a:t>
            </a:r>
          </a:p>
        </p:txBody>
      </p:sp>
    </p:spTree>
    <p:extLst>
      <p:ext uri="{BB962C8B-B14F-4D97-AF65-F5344CB8AC3E}">
        <p14:creationId xmlns:p14="http://schemas.microsoft.com/office/powerpoint/2010/main" val="2484179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ARBRES DE DÉCISIONS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3038"/>
            <a:ext cx="12192000" cy="747897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Les arbres de décisions constituent une autre alternative aux algorithmes de « régression logistique » et de « machines à vecteurs de support ».</a:t>
            </a:r>
          </a:p>
          <a:p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Les deux approches précédentes n’utilisaient qu’une seule frontière décisionnelle pour classifier les données.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Les arbres de décisions utilisent quant à eux plusieurs frontières décisionnelles.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endParaRPr lang="fr-CA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F90876-7C67-4A96-BC14-4697C12008DE}"/>
              </a:ext>
            </a:extLst>
          </p:cNvPr>
          <p:cNvSpPr/>
          <p:nvPr/>
        </p:nvSpPr>
        <p:spPr>
          <a:xfrm>
            <a:off x="5033772" y="6858000"/>
            <a:ext cx="1858296" cy="1858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F9FD9E7-BB12-442B-940C-19471B8E0BE2}"/>
              </a:ext>
            </a:extLst>
          </p:cNvPr>
          <p:cNvSpPr/>
          <p:nvPr/>
        </p:nvSpPr>
        <p:spPr>
          <a:xfrm>
            <a:off x="1799302" y="10182557"/>
            <a:ext cx="2005781" cy="20057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0815AE-D2FF-4AFB-AAC5-05F0932D8A4D}"/>
              </a:ext>
            </a:extLst>
          </p:cNvPr>
          <p:cNvSpPr/>
          <p:nvPr/>
        </p:nvSpPr>
        <p:spPr>
          <a:xfrm>
            <a:off x="8120758" y="10182557"/>
            <a:ext cx="2005781" cy="20057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CE15D5D-366D-4246-AF5B-F04DAFFF1B58}"/>
              </a:ext>
            </a:extLst>
          </p:cNvPr>
          <p:cNvSpPr/>
          <p:nvPr/>
        </p:nvSpPr>
        <p:spPr>
          <a:xfrm>
            <a:off x="475487" y="13785096"/>
            <a:ext cx="2326706" cy="200578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6EBE3E9-6F12-47C3-99F2-B05C9769AAC5}"/>
              </a:ext>
            </a:extLst>
          </p:cNvPr>
          <p:cNvSpPr/>
          <p:nvPr/>
        </p:nvSpPr>
        <p:spPr>
          <a:xfrm>
            <a:off x="3100700" y="13785096"/>
            <a:ext cx="2326706" cy="200578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14DAEC66-0DE8-4E61-BA69-28D1FBE12448}"/>
              </a:ext>
            </a:extLst>
          </p:cNvPr>
          <p:cNvSpPr/>
          <p:nvPr/>
        </p:nvSpPr>
        <p:spPr>
          <a:xfrm>
            <a:off x="6796943" y="13785096"/>
            <a:ext cx="2326706" cy="200578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F9104A22-2D2A-4F0C-B7FB-08CAE22839C5}"/>
              </a:ext>
            </a:extLst>
          </p:cNvPr>
          <p:cNvSpPr/>
          <p:nvPr/>
        </p:nvSpPr>
        <p:spPr>
          <a:xfrm>
            <a:off x="9329833" y="13785095"/>
            <a:ext cx="2326706" cy="200578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818E394-5817-4E27-9F1A-DB5EA5B79ECF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rot="5400000">
            <a:off x="3649427" y="7869063"/>
            <a:ext cx="1466261" cy="31607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8CBEBD8-95AD-48EA-AB2E-B18AE4CBCC23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rot="16200000" flipH="1">
            <a:off x="6810154" y="7869061"/>
            <a:ext cx="1466261" cy="316072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A4DB52A-4ACB-4B29-A30E-9D42D2E7B941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 rot="5400000">
            <a:off x="1422138" y="12405041"/>
            <a:ext cx="1596758" cy="11633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0F34F3B-78AE-47EF-AC37-45F89002FC56}"/>
              </a:ext>
            </a:extLst>
          </p:cNvPr>
          <p:cNvCxnSpPr>
            <a:stCxn id="4" idx="4"/>
          </p:cNvCxnSpPr>
          <p:nvPr/>
        </p:nvCxnSpPr>
        <p:spPr>
          <a:xfrm rot="16200000" flipH="1">
            <a:off x="2688583" y="12301947"/>
            <a:ext cx="1596757" cy="136953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B8C41C3-5FD8-4337-B0A5-BE0CBD84388D}"/>
              </a:ext>
            </a:extLst>
          </p:cNvPr>
          <p:cNvCxnSpPr>
            <a:stCxn id="6" idx="4"/>
            <a:endCxn id="9" idx="0"/>
          </p:cNvCxnSpPr>
          <p:nvPr/>
        </p:nvCxnSpPr>
        <p:spPr>
          <a:xfrm rot="5400000">
            <a:off x="7743594" y="12405041"/>
            <a:ext cx="1596758" cy="11633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4CBA6FB-04FE-489C-B5F4-D9362774FDB1}"/>
              </a:ext>
            </a:extLst>
          </p:cNvPr>
          <p:cNvCxnSpPr>
            <a:stCxn id="6" idx="4"/>
            <a:endCxn id="10" idx="0"/>
          </p:cNvCxnSpPr>
          <p:nvPr/>
        </p:nvCxnSpPr>
        <p:spPr>
          <a:xfrm rot="16200000" flipH="1">
            <a:off x="9010039" y="12301947"/>
            <a:ext cx="1596757" cy="136953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F1EF288-F243-49D9-85B8-C135C3CC56AB}"/>
              </a:ext>
            </a:extLst>
          </p:cNvPr>
          <p:cNvSpPr txBox="1"/>
          <p:nvPr/>
        </p:nvSpPr>
        <p:spPr>
          <a:xfrm>
            <a:off x="7504469" y="7359460"/>
            <a:ext cx="316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Racine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8B3891-10E0-44AC-8D01-BD3C3E40085E}"/>
              </a:ext>
            </a:extLst>
          </p:cNvPr>
          <p:cNvSpPr txBox="1"/>
          <p:nvPr/>
        </p:nvSpPr>
        <p:spPr>
          <a:xfrm>
            <a:off x="4382556" y="10523726"/>
            <a:ext cx="31607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dirty="0"/>
              <a:t>Nœuds internes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5C4E20-BD49-41E3-A68C-377D123416F1}"/>
              </a:ext>
            </a:extLst>
          </p:cNvPr>
          <p:cNvSpPr txBox="1"/>
          <p:nvPr/>
        </p:nvSpPr>
        <p:spPr>
          <a:xfrm>
            <a:off x="4625216" y="13979210"/>
            <a:ext cx="316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dirty="0"/>
              <a:t>Feuilles</a:t>
            </a:r>
          </a:p>
        </p:txBody>
      </p:sp>
    </p:spTree>
    <p:extLst>
      <p:ext uri="{BB962C8B-B14F-4D97-AF65-F5344CB8AC3E}">
        <p14:creationId xmlns:p14="http://schemas.microsoft.com/office/powerpoint/2010/main" val="2183173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ARBRES DE DÉCISIONS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6299160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À chaque nouveau nœud, l’algorithme doit sélectionner:</a:t>
                </a:r>
              </a:p>
              <a:p>
                <a:endParaRPr lang="fr-CA" sz="4000" dirty="0"/>
              </a:p>
              <a:p>
                <a:pPr marL="1028700" lvl="1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Une caractéristique (i.e. une variable indépendante) de l’ensemble de données.</a:t>
                </a:r>
              </a:p>
              <a:p>
                <a:pPr marL="1028700" lvl="1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 critère de décision à l’intérieur de cette caractéristique.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Par exemple, on pourrait sélectionner une caractéristique </a:t>
                </a:r>
                <a:r>
                  <a:rPr lang="fr-CA" sz="4000" b="1" dirty="0"/>
                  <a:t>catégorielle</a:t>
                </a:r>
                <a:r>
                  <a:rPr lang="fr-CA" sz="4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fr-CA" sz="4000" dirty="0"/>
                  <a:t>, et séparer les données selon que </a:t>
                </a:r>
                <a:br>
                  <a:rPr lang="fr-CA" sz="40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CA" sz="4000" dirty="0"/>
                  <a:t> ou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CA" sz="4000" dirty="0"/>
                  <a:t>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6299160"/>
              </a:xfrm>
              <a:prstGeom prst="rect">
                <a:avLst/>
              </a:prstGeom>
              <a:blipFill>
                <a:blip r:embed="rId3"/>
                <a:stretch>
                  <a:fillRect l="-1750" t="-1742" r="-1200" b="-3291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BF90876-7C67-4A96-BC14-4697C12008DE}"/>
                  </a:ext>
                </a:extLst>
              </p:cNvPr>
              <p:cNvSpPr/>
              <p:nvPr/>
            </p:nvSpPr>
            <p:spPr>
              <a:xfrm>
                <a:off x="5033772" y="6858000"/>
                <a:ext cx="1858296" cy="18582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fr-CA" sz="3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CA" sz="36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BF90876-7C67-4A96-BC14-4697C1200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772" y="6858000"/>
                <a:ext cx="1858296" cy="18582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818E394-5817-4E27-9F1A-DB5EA5B79ECF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>
            <a:off x="3649427" y="7869063"/>
            <a:ext cx="1466261" cy="31607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8CBEBD8-95AD-48EA-AB2E-B18AE4CBCC23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6810154" y="7869061"/>
            <a:ext cx="1466261" cy="316072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F1EF288-F243-49D9-85B8-C135C3CC56AB}"/>
              </a:ext>
            </a:extLst>
          </p:cNvPr>
          <p:cNvSpPr txBox="1"/>
          <p:nvPr/>
        </p:nvSpPr>
        <p:spPr>
          <a:xfrm>
            <a:off x="7920844" y="8664063"/>
            <a:ext cx="1202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4000" dirty="0"/>
              <a:t>Non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C4D1A-43A5-43E1-A714-246D473E4C01}"/>
              </a:ext>
            </a:extLst>
          </p:cNvPr>
          <p:cNvSpPr txBox="1"/>
          <p:nvPr/>
        </p:nvSpPr>
        <p:spPr>
          <a:xfrm>
            <a:off x="2802192" y="8664063"/>
            <a:ext cx="1767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Oui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D921A9-2959-494B-B285-1851887115F2}"/>
                  </a:ext>
                </a:extLst>
              </p:cNvPr>
              <p:cNvSpPr txBox="1"/>
              <p:nvPr/>
            </p:nvSpPr>
            <p:spPr>
              <a:xfrm>
                <a:off x="651112" y="10182556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D921A9-2959-494B-B285-185188711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2" y="10182556"/>
                <a:ext cx="215108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B9B7E4-333B-422C-98FE-F260D04626F9}"/>
                  </a:ext>
                </a:extLst>
              </p:cNvPr>
              <p:cNvSpPr txBox="1"/>
              <p:nvPr/>
            </p:nvSpPr>
            <p:spPr>
              <a:xfrm>
                <a:off x="2802192" y="10182556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B9B7E4-333B-422C-98FE-F260D0462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192" y="10182556"/>
                <a:ext cx="201930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7F2838-057E-4103-8A40-B0128C17FD92}"/>
                  </a:ext>
                </a:extLst>
              </p:cNvPr>
              <p:cNvSpPr txBox="1"/>
              <p:nvPr/>
            </p:nvSpPr>
            <p:spPr>
              <a:xfrm>
                <a:off x="651113" y="10890442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7F2838-057E-4103-8A40-B0128C17F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3" y="10890442"/>
                <a:ext cx="201930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6C5626-E2E9-4E4F-A800-A5A3002754D9}"/>
                  </a:ext>
                </a:extLst>
              </p:cNvPr>
              <p:cNvSpPr txBox="1"/>
              <p:nvPr/>
            </p:nvSpPr>
            <p:spPr>
              <a:xfrm>
                <a:off x="2802192" y="10876302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𝟑𝟎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6C5626-E2E9-4E4F-A800-A5A300275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192" y="10876302"/>
                <a:ext cx="201930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0B9B54-3A6A-404D-9D36-A0557F6D14CC}"/>
                  </a:ext>
                </a:extLst>
              </p:cNvPr>
              <p:cNvSpPr txBox="1"/>
              <p:nvPr/>
            </p:nvSpPr>
            <p:spPr>
              <a:xfrm>
                <a:off x="6972571" y="10208378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0B9B54-3A6A-404D-9D36-A0557F6D1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571" y="10208378"/>
                <a:ext cx="215108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46A316-4DDA-447A-A736-B1EEFCB4BFD1}"/>
                  </a:ext>
                </a:extLst>
              </p:cNvPr>
              <p:cNvSpPr txBox="1"/>
              <p:nvPr/>
            </p:nvSpPr>
            <p:spPr>
              <a:xfrm>
                <a:off x="9123651" y="10208378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46A316-4DDA-447A-A736-B1EEFCB4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651" y="10208378"/>
                <a:ext cx="201930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35B733-7CD7-4224-93E1-0708B4A8083A}"/>
                  </a:ext>
                </a:extLst>
              </p:cNvPr>
              <p:cNvSpPr txBox="1"/>
              <p:nvPr/>
            </p:nvSpPr>
            <p:spPr>
              <a:xfrm>
                <a:off x="6972572" y="10916264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35B733-7CD7-4224-93E1-0708B4A80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572" y="10916264"/>
                <a:ext cx="2019300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F5ABF2-4A59-402B-952C-6E3F9348A012}"/>
                  </a:ext>
                </a:extLst>
              </p:cNvPr>
              <p:cNvSpPr txBox="1"/>
              <p:nvPr/>
            </p:nvSpPr>
            <p:spPr>
              <a:xfrm>
                <a:off x="9123651" y="10902124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F5ABF2-4A59-402B-952C-6E3F9348A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651" y="10902124"/>
                <a:ext cx="2019300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185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ARBRES DE DÉCISIONS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2193972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Cette question devient un « candidat » pour le nœud.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doit évaluer la qualité du candidat. 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Dans </a:t>
                </a:r>
                <a:r>
                  <a:rPr lang="fr-CA" sz="4000" dirty="0" err="1"/>
                  <a:t>Scikit</a:t>
                </a:r>
                <a:r>
                  <a:rPr lang="fr-CA" sz="4000" dirty="0"/>
                  <a:t> </a:t>
                </a:r>
                <a:r>
                  <a:rPr lang="fr-CA" sz="4000" dirty="0" err="1"/>
                  <a:t>Learn</a:t>
                </a:r>
                <a:r>
                  <a:rPr lang="fr-CA" sz="4000" dirty="0"/>
                  <a:t>, la méthode d’évaluation utilisée par défaut est nommée « </a:t>
                </a:r>
                <a:r>
                  <a:rPr lang="fr-CA" sz="4000" dirty="0" err="1"/>
                  <a:t>gini</a:t>
                </a:r>
                <a:r>
                  <a:rPr lang="fr-CA" sz="4000" dirty="0"/>
                  <a:t> » et utilise le calcul suivant :</a:t>
                </a:r>
              </a:p>
              <a:p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CA" sz="3200" b="1" i="1" smtClean="0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𝒑𝒓𝒐𝒃𝒂𝒃𝒊𝒍𝒊𝒕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é 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CA" sz="32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e>
                        <m:sup>
                          <m:r>
                            <a:rPr lang="fr-CA" sz="3200" b="1" i="1" smtClean="0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𝒑𝒓𝒐𝒃𝒂𝒃𝒊𝒍𝒊𝒕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é 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CA" sz="32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fr-CA" sz="3200" b="1" dirty="0">
                  <a:solidFill>
                    <a:srgbClr val="08519C"/>
                  </a:solidFill>
                </a:endParaRPr>
              </a:p>
              <a:p>
                <a:endParaRPr lang="fr-CA" sz="4000" dirty="0"/>
              </a:p>
              <a:p>
                <a:r>
                  <a:rPr lang="fr-CA" sz="4000" dirty="0"/>
                  <a:t>Plus le score est bas, meilleur est le candidat.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Si l’une des feuilles est « pure » (</a:t>
                </a:r>
                <a14:m>
                  <m:oMath xmlns:m="http://schemas.openxmlformats.org/officeDocument/2006/math">
                    <m:r>
                      <a:rPr lang="fr-CA" sz="3600" b="1" i="1">
                        <a:solidFill>
                          <a:srgbClr val="08519C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fr-CA" sz="3600" b="1" i="1">
                        <a:solidFill>
                          <a:srgbClr val="0851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sz="3600" b="1" i="1" smtClean="0">
                        <a:solidFill>
                          <a:srgbClr val="08519C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CA" sz="3600" b="1" dirty="0">
                    <a:solidFill>
                      <a:srgbClr val="08519C"/>
                    </a:solidFill>
                  </a:rPr>
                  <a:t> </a:t>
                </a:r>
                <a:r>
                  <a:rPr lang="fr-CA" sz="3600" dirty="0"/>
                  <a:t>pour tous les cas ou </a:t>
                </a:r>
                <a14:m>
                  <m:oMath xmlns:m="http://schemas.openxmlformats.org/officeDocument/2006/math">
                    <m:r>
                      <a:rPr lang="fr-CA" sz="3600" b="1" i="1">
                        <a:solidFill>
                          <a:srgbClr val="08519C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fr-CA" sz="3600" b="1" i="1">
                        <a:solidFill>
                          <a:srgbClr val="0851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sz="3600" b="1" i="1" smtClean="0">
                        <a:solidFill>
                          <a:srgbClr val="08519C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fr-CA" sz="3600" dirty="0"/>
                  <a:t> pour tous les cas), alors le score </a:t>
                </a:r>
                <a:r>
                  <a:rPr lang="fr-CA" sz="3600" dirty="0" err="1"/>
                  <a:t>gini</a:t>
                </a:r>
                <a:r>
                  <a:rPr lang="fr-CA" sz="3600" dirty="0"/>
                  <a:t> est de « 0 ».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Si dans 50 % des cas </a:t>
                </a:r>
                <a14:m>
                  <m:oMath xmlns:m="http://schemas.openxmlformats.org/officeDocument/2006/math">
                    <m:r>
                      <a:rPr lang="fr-CA" sz="3600" b="1" i="1">
                        <a:solidFill>
                          <a:srgbClr val="08519C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fr-CA" sz="3600" b="1" i="1">
                        <a:solidFill>
                          <a:srgbClr val="0851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sz="3600" b="1" i="1">
                        <a:solidFill>
                          <a:srgbClr val="08519C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CA" sz="3600" dirty="0"/>
                  <a:t>, alors le score </a:t>
                </a:r>
                <a:r>
                  <a:rPr lang="fr-CA" sz="3600" dirty="0" err="1"/>
                  <a:t>gini</a:t>
                </a:r>
                <a:r>
                  <a:rPr lang="fr-CA" sz="3600" dirty="0"/>
                  <a:t> est de « 0.5 ».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3600" dirty="0"/>
                  <a:t>Comme les côtés « Oui » et « Non » ne sont pas nécessairement de même taille, on prend la moyenne pondérée des deux.</a:t>
                </a:r>
              </a:p>
              <a:p>
                <a:endParaRPr lang="fr-CA" sz="3600" dirty="0"/>
              </a:p>
              <a:p>
                <a:r>
                  <a:rPr lang="fr-CA" sz="3600" dirty="0"/>
                  <a:t>Exemple. Ici, on a :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Oui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𝟏𝟎</m:t>
                                  </m:r>
                                </m:num>
                                <m:den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𝟏𝟎</m:t>
                                  </m:r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𝟑𝟎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𝟑𝟎</m:t>
                                  </m:r>
                                </m:num>
                                <m:den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𝟏𝟎</m:t>
                                  </m:r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𝟑𝟎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𝟎𝟔𝟐𝟓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𝟓𝟔𝟐𝟓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𝟑𝟕𝟓</m:t>
                      </m:r>
                    </m:oMath>
                  </m:oMathPara>
                </a14:m>
                <a:endParaRPr lang="fr-CA" sz="3200" dirty="0"/>
              </a:p>
              <a:p>
                <a:endParaRPr lang="fr-CA" sz="4000" dirty="0"/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Non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num>
                                <m:den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</m:num>
                                <m:den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𝟎𝟐𝟕𝟖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𝟔𝟗𝟒𝟒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𝟐𝟕𝟖</m:t>
                      </m:r>
                    </m:oMath>
                  </m:oMathPara>
                </a14:m>
                <a:endParaRPr lang="fr-CA" sz="3200" dirty="0"/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endParaRPr lang="fr-CA" sz="3200" dirty="0"/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Moyenne pondérée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𝑺𝒄𝒐𝒓𝒆</m:t>
                      </m:r>
                      <m:r>
                        <a:rPr lang="fr-CA" sz="36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36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𝒈𝒊𝒏𝒊</m:t>
                      </m:r>
                      <m:r>
                        <a:rPr lang="fr-CA" sz="36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6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6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𝟑𝟕𝟓</m:t>
                      </m:r>
                      <m:d>
                        <m:dPr>
                          <m:ctrlPr>
                            <a:rPr lang="fr-CA" sz="3600" b="1" i="1" smtClean="0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sz="36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36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𝟒𝟎</m:t>
                              </m:r>
                            </m:num>
                            <m:den>
                              <m:r>
                                <a:rPr lang="fr-CA" sz="36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𝟒𝟎</m:t>
                              </m:r>
                              <m:r>
                                <a:rPr lang="fr-CA" sz="36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CA" sz="36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𝟑𝟎</m:t>
                              </m:r>
                            </m:den>
                          </m:f>
                        </m:e>
                      </m:d>
                      <m:r>
                        <a:rPr lang="fr-CA" sz="36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𝟐𝟕𝟖</m:t>
                      </m:r>
                      <m:d>
                        <m:d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32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num>
                            <m:den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𝟒𝟎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𝟑𝟎</m:t>
                              </m:r>
                            </m:den>
                          </m:f>
                        </m:e>
                      </m:d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𝟑𝟑𝟑</m:t>
                      </m:r>
                    </m:oMath>
                  </m:oMathPara>
                </a14:m>
                <a:endParaRPr lang="fr-CA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21939724"/>
              </a:xfrm>
              <a:prstGeom prst="rect">
                <a:avLst/>
              </a:prstGeom>
              <a:blipFill>
                <a:blip r:embed="rId3"/>
                <a:stretch>
                  <a:fillRect l="-1750" r="-115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BF90876-7C67-4A96-BC14-4697C12008DE}"/>
                  </a:ext>
                </a:extLst>
              </p:cNvPr>
              <p:cNvSpPr/>
              <p:nvPr/>
            </p:nvSpPr>
            <p:spPr>
              <a:xfrm>
                <a:off x="5166852" y="280219"/>
                <a:ext cx="1858296" cy="18582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fr-CA" sz="3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CA" sz="36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BF90876-7C67-4A96-BC14-4697C1200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852" y="280219"/>
                <a:ext cx="1858296" cy="18582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818E394-5817-4E27-9F1A-DB5EA5B79ECF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>
            <a:off x="3782507" y="1291282"/>
            <a:ext cx="1466261" cy="31607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8CBEBD8-95AD-48EA-AB2E-B18AE4CBCC23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6943234" y="1291280"/>
            <a:ext cx="1466261" cy="316072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F1EF288-F243-49D9-85B8-C135C3CC56AB}"/>
              </a:ext>
            </a:extLst>
          </p:cNvPr>
          <p:cNvSpPr txBox="1"/>
          <p:nvPr/>
        </p:nvSpPr>
        <p:spPr>
          <a:xfrm>
            <a:off x="8053924" y="2086282"/>
            <a:ext cx="1202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4000" dirty="0"/>
              <a:t>Non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C4D1A-43A5-43E1-A714-246D473E4C01}"/>
              </a:ext>
            </a:extLst>
          </p:cNvPr>
          <p:cNvSpPr txBox="1"/>
          <p:nvPr/>
        </p:nvSpPr>
        <p:spPr>
          <a:xfrm>
            <a:off x="2935272" y="2086282"/>
            <a:ext cx="1767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Oui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D921A9-2959-494B-B285-1851887115F2}"/>
                  </a:ext>
                </a:extLst>
              </p:cNvPr>
              <p:cNvSpPr txBox="1"/>
              <p:nvPr/>
            </p:nvSpPr>
            <p:spPr>
              <a:xfrm>
                <a:off x="784192" y="3604775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D921A9-2959-494B-B285-185188711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92" y="3604775"/>
                <a:ext cx="215108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B9B7E4-333B-422C-98FE-F260D04626F9}"/>
                  </a:ext>
                </a:extLst>
              </p:cNvPr>
              <p:cNvSpPr txBox="1"/>
              <p:nvPr/>
            </p:nvSpPr>
            <p:spPr>
              <a:xfrm>
                <a:off x="2935272" y="3604775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B9B7E4-333B-422C-98FE-F260D0462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272" y="3604775"/>
                <a:ext cx="201930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7F2838-057E-4103-8A40-B0128C17FD92}"/>
                  </a:ext>
                </a:extLst>
              </p:cNvPr>
              <p:cNvSpPr txBox="1"/>
              <p:nvPr/>
            </p:nvSpPr>
            <p:spPr>
              <a:xfrm>
                <a:off x="784193" y="4312661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7F2838-057E-4103-8A40-B0128C17F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93" y="4312661"/>
                <a:ext cx="201930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6C5626-E2E9-4E4F-A800-A5A3002754D9}"/>
                  </a:ext>
                </a:extLst>
              </p:cNvPr>
              <p:cNvSpPr txBox="1"/>
              <p:nvPr/>
            </p:nvSpPr>
            <p:spPr>
              <a:xfrm>
                <a:off x="2935272" y="4298521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𝟑𝟎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6C5626-E2E9-4E4F-A800-A5A300275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272" y="4298521"/>
                <a:ext cx="201930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0B9B54-3A6A-404D-9D36-A0557F6D14CC}"/>
                  </a:ext>
                </a:extLst>
              </p:cNvPr>
              <p:cNvSpPr txBox="1"/>
              <p:nvPr/>
            </p:nvSpPr>
            <p:spPr>
              <a:xfrm>
                <a:off x="7105651" y="3630597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0B9B54-3A6A-404D-9D36-A0557F6D1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651" y="3630597"/>
                <a:ext cx="215108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46A316-4DDA-447A-A736-B1EEFCB4BFD1}"/>
                  </a:ext>
                </a:extLst>
              </p:cNvPr>
              <p:cNvSpPr txBox="1"/>
              <p:nvPr/>
            </p:nvSpPr>
            <p:spPr>
              <a:xfrm>
                <a:off x="9256731" y="3630597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46A316-4DDA-447A-A736-B1EEFCB4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731" y="3630597"/>
                <a:ext cx="201930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35B733-7CD7-4224-93E1-0708B4A8083A}"/>
                  </a:ext>
                </a:extLst>
              </p:cNvPr>
              <p:cNvSpPr txBox="1"/>
              <p:nvPr/>
            </p:nvSpPr>
            <p:spPr>
              <a:xfrm>
                <a:off x="7105652" y="4338483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35B733-7CD7-4224-93E1-0708B4A80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652" y="4338483"/>
                <a:ext cx="2019300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F5ABF2-4A59-402B-952C-6E3F9348A012}"/>
                  </a:ext>
                </a:extLst>
              </p:cNvPr>
              <p:cNvSpPr txBox="1"/>
              <p:nvPr/>
            </p:nvSpPr>
            <p:spPr>
              <a:xfrm>
                <a:off x="9256731" y="4324343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F5ABF2-4A59-402B-952C-6E3F9348A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731" y="4324343"/>
                <a:ext cx="2019300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112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67839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ARBRES DE DÉCISIONS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0" y="26459"/>
                <a:ext cx="12192000" cy="20290170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Si la caractéristique, nommons la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fr-CA" sz="4000" dirty="0"/>
                  <a:t>, est </a:t>
                </a:r>
                <a:r>
                  <a:rPr lang="fr-CA" sz="4000" b="1" dirty="0"/>
                  <a:t>continue</a:t>
                </a:r>
                <a:r>
                  <a:rPr lang="fr-CA" sz="4000" dirty="0"/>
                  <a:t> (plutôt que catégorielle), on procède de la même manière.</a:t>
                </a:r>
              </a:p>
              <a:p>
                <a:pPr marL="1028700" lvl="1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Toutefois, pour trouver la « question candidate », on met les données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en ordre croissant et les « valeurs » considérées pour les questions sont les moyennes de données consécutives.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Par exemple, si on avait (entre autres)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4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  <m:sup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=35</m:t>
                    </m:r>
                  </m:oMath>
                </a14:m>
                <a:r>
                  <a:rPr lang="fr-CA" sz="4000" dirty="0"/>
                  <a:t> et </a:t>
                </a:r>
                <a:br>
                  <a:rPr lang="fr-CA" sz="4000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fr-CA" sz="4000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, on pourrait avoir la situation suivante :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Et on a alors :</a:t>
                </a:r>
              </a:p>
              <a:p>
                <a:endParaRPr lang="fr-CA" sz="4000" dirty="0"/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Oui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num>
                                <m:den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𝟏𝟒</m:t>
                                  </m:r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𝟏𝟔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𝟏𝟔</m:t>
                                  </m:r>
                                </m:num>
                                <m:den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𝟏𝟒</m:t>
                                  </m:r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𝟏𝟔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𝟐𝟏𝟕𝟖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𝟐𝟖𝟒𝟒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𝟒𝟗𝟖</m:t>
                      </m:r>
                    </m:oMath>
                  </m:oMathPara>
                </a14:m>
                <a:endParaRPr lang="fr-CA" sz="3200" dirty="0"/>
              </a:p>
              <a:p>
                <a:endParaRPr lang="fr-CA" sz="4000" dirty="0"/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Non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num>
                                <m:den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</m:num>
                                <m:den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𝟎𝟎𝟎𝟔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𝟗𝟓𝟎𝟔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𝟎𝟒𝟗</m:t>
                      </m:r>
                    </m:oMath>
                  </m:oMathPara>
                </a14:m>
                <a:endParaRPr lang="fr-CA" sz="3200" dirty="0"/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endParaRPr lang="fr-CA" sz="3200" dirty="0"/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Moyenne pondérée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𝑺𝒄𝒐𝒓𝒆</m:t>
                      </m:r>
                      <m:r>
                        <a:rPr lang="fr-CA" sz="36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36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𝒈𝒊𝒏𝒊</m:t>
                      </m:r>
                      <m:r>
                        <a:rPr lang="fr-CA" sz="36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6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6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𝟒𝟗𝟖</m:t>
                      </m:r>
                      <m:d>
                        <m:dPr>
                          <m:ctrlPr>
                            <a:rPr lang="fr-CA" sz="36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sz="36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36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fr-CA" sz="36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num>
                            <m:den>
                              <m:r>
                                <a:rPr lang="fr-CA" sz="36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fr-CA" sz="36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CA" sz="36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CA" sz="36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CA" sz="36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den>
                          </m:f>
                        </m:e>
                      </m:d>
                      <m:r>
                        <a:rPr lang="fr-CA" sz="36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𝟎𝟒𝟗</m:t>
                      </m:r>
                      <m:d>
                        <m:d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32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num>
                            <m:den>
                              <m:r>
                                <a:rPr lang="fr-CA" sz="32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CA" sz="32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den>
                          </m:f>
                        </m:e>
                      </m:d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𝟐𝟒𝟏</m:t>
                      </m:r>
                    </m:oMath>
                  </m:oMathPara>
                </a14:m>
                <a:endParaRPr lang="fr-CA" sz="3200" dirty="0"/>
              </a:p>
              <a:p>
                <a:endParaRPr lang="fr-CA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459"/>
                <a:ext cx="12192000" cy="20290170"/>
              </a:xfrm>
              <a:prstGeom prst="rect">
                <a:avLst/>
              </a:prstGeom>
              <a:blipFill>
                <a:blip r:embed="rId3"/>
                <a:stretch>
                  <a:fillRect l="-1750" t="-391" r="-115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BF90876-7C67-4A96-BC14-4697C12008DE}"/>
                  </a:ext>
                </a:extLst>
              </p:cNvPr>
              <p:cNvSpPr/>
              <p:nvPr/>
            </p:nvSpPr>
            <p:spPr>
              <a:xfrm>
                <a:off x="5166852" y="7049730"/>
                <a:ext cx="1858296" cy="18582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3200" b="0" i="1" smtClean="0">
                          <a:latin typeface="Cambria Math" panose="02040503050406030204" pitchFamily="18" charset="0"/>
                        </a:rPr>
                        <m:t>&lt;36</m:t>
                      </m:r>
                    </m:oMath>
                  </m:oMathPara>
                </a14:m>
                <a:endParaRPr lang="fr-CA" sz="36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BF90876-7C67-4A96-BC14-4697C1200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852" y="7049730"/>
                <a:ext cx="1858296" cy="18582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818E394-5817-4E27-9F1A-DB5EA5B79ECF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>
            <a:off x="3782507" y="8060793"/>
            <a:ext cx="1466261" cy="31607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8CBEBD8-95AD-48EA-AB2E-B18AE4CBCC23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6943234" y="8060791"/>
            <a:ext cx="1466261" cy="316072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F1EF288-F243-49D9-85B8-C135C3CC56AB}"/>
              </a:ext>
            </a:extLst>
          </p:cNvPr>
          <p:cNvSpPr txBox="1"/>
          <p:nvPr/>
        </p:nvSpPr>
        <p:spPr>
          <a:xfrm>
            <a:off x="8053924" y="8855793"/>
            <a:ext cx="1202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4000" dirty="0"/>
              <a:t>Non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C4D1A-43A5-43E1-A714-246D473E4C01}"/>
              </a:ext>
            </a:extLst>
          </p:cNvPr>
          <p:cNvSpPr txBox="1"/>
          <p:nvPr/>
        </p:nvSpPr>
        <p:spPr>
          <a:xfrm>
            <a:off x="2935272" y="8855793"/>
            <a:ext cx="1767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Oui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D921A9-2959-494B-B285-1851887115F2}"/>
                  </a:ext>
                </a:extLst>
              </p:cNvPr>
              <p:cNvSpPr txBox="1"/>
              <p:nvPr/>
            </p:nvSpPr>
            <p:spPr>
              <a:xfrm>
                <a:off x="784192" y="10374286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D921A9-2959-494B-B285-185188711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92" y="10374286"/>
                <a:ext cx="215108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B9B7E4-333B-422C-98FE-F260D04626F9}"/>
                  </a:ext>
                </a:extLst>
              </p:cNvPr>
              <p:cNvSpPr txBox="1"/>
              <p:nvPr/>
            </p:nvSpPr>
            <p:spPr>
              <a:xfrm>
                <a:off x="2935272" y="10374286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B9B7E4-333B-422C-98FE-F260D0462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272" y="10374286"/>
                <a:ext cx="201930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7F2838-057E-4103-8A40-B0128C17FD92}"/>
                  </a:ext>
                </a:extLst>
              </p:cNvPr>
              <p:cNvSpPr txBox="1"/>
              <p:nvPr/>
            </p:nvSpPr>
            <p:spPr>
              <a:xfrm>
                <a:off x="784193" y="11082172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𝟏𝟒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7F2838-057E-4103-8A40-B0128C17F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93" y="11082172"/>
                <a:ext cx="201930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6C5626-E2E9-4E4F-A800-A5A3002754D9}"/>
                  </a:ext>
                </a:extLst>
              </p:cNvPr>
              <p:cNvSpPr txBox="1"/>
              <p:nvPr/>
            </p:nvSpPr>
            <p:spPr>
              <a:xfrm>
                <a:off x="2935272" y="11068032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𝟏𝟔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6C5626-E2E9-4E4F-A800-A5A300275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272" y="11068032"/>
                <a:ext cx="201930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0B9B54-3A6A-404D-9D36-A0557F6D14CC}"/>
                  </a:ext>
                </a:extLst>
              </p:cNvPr>
              <p:cNvSpPr txBox="1"/>
              <p:nvPr/>
            </p:nvSpPr>
            <p:spPr>
              <a:xfrm>
                <a:off x="7105651" y="10400108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0B9B54-3A6A-404D-9D36-A0557F6D1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651" y="10400108"/>
                <a:ext cx="215108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46A316-4DDA-447A-A736-B1EEFCB4BFD1}"/>
                  </a:ext>
                </a:extLst>
              </p:cNvPr>
              <p:cNvSpPr txBox="1"/>
              <p:nvPr/>
            </p:nvSpPr>
            <p:spPr>
              <a:xfrm>
                <a:off x="9256731" y="10400108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46A316-4DDA-447A-A736-B1EEFCB4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731" y="10400108"/>
                <a:ext cx="201930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35B733-7CD7-4224-93E1-0708B4A8083A}"/>
                  </a:ext>
                </a:extLst>
              </p:cNvPr>
              <p:cNvSpPr txBox="1"/>
              <p:nvPr/>
            </p:nvSpPr>
            <p:spPr>
              <a:xfrm>
                <a:off x="7105652" y="11107994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35B733-7CD7-4224-93E1-0708B4A80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652" y="11107994"/>
                <a:ext cx="2019300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F5ABF2-4A59-402B-952C-6E3F9348A012}"/>
                  </a:ext>
                </a:extLst>
              </p:cNvPr>
              <p:cNvSpPr txBox="1"/>
              <p:nvPr/>
            </p:nvSpPr>
            <p:spPr>
              <a:xfrm>
                <a:off x="9256731" y="11093854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𝟑𝟗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F5ABF2-4A59-402B-952C-6E3F9348A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731" y="11093854"/>
                <a:ext cx="2019300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732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ARBRES DE DÉCISIONS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1726626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L’algorithme évalue tous les candidats possibles et sélectionne celui correspondant au score </a:t>
                </a:r>
                <a:r>
                  <a:rPr lang="fr-CA" sz="4000" i="1" dirty="0" err="1"/>
                  <a:t>gini</a:t>
                </a:r>
                <a:r>
                  <a:rPr lang="fr-CA" sz="4000" dirty="0"/>
                  <a:t> pondéré le plus bas.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Ensuite, on reprend le même processus pour chaque nouveau nœud.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La construction de l’arbre s’arrête selon deux critères possibles: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nombre d’exemples minimum pour qu’on ajoute un nœud de décision.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Une profondeur maximale (i.e. le nombre d’étages de l’arbre de décisions).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4000" dirty="0"/>
                  <a:t>Si on met le « nombre d’exemples minimum » à 2 et qu’on ne spécifie pas de profondeur maximum, alors, la construction de l’arbre va se poursuivre jusqu’à ce que toutes les </a:t>
                </a:r>
                <a:r>
                  <a:rPr lang="fr-CA" sz="4000" b="1" dirty="0"/>
                  <a:t>feuilles</a:t>
                </a:r>
                <a:r>
                  <a:rPr lang="fr-CA" sz="4000" dirty="0"/>
                  <a:t> soient dites </a:t>
                </a:r>
                <a:r>
                  <a:rPr lang="fr-CA" sz="4000" b="1" dirty="0"/>
                  <a:t>pures</a:t>
                </a:r>
                <a:r>
                  <a:rPr lang="fr-CA" sz="4000" dirty="0"/>
                  <a:t>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À l’intérieur de chacune des feuilles, </a:t>
                </a:r>
                <a:br>
                  <a:rPr lang="fr-CA" sz="3600" dirty="0"/>
                </a:br>
                <a:r>
                  <a:rPr lang="fr-CA" sz="3600" dirty="0"/>
                  <a:t>tous les cas seront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CA" sz="3600" dirty="0"/>
                  <a:t> ou </a:t>
                </a:r>
                <a:br>
                  <a:rPr lang="fr-CA" sz="3600" dirty="0"/>
                </a:br>
                <a:r>
                  <a:rPr lang="fr-CA" sz="3600" dirty="0"/>
                  <a:t>tous les cas seront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4000" dirty="0"/>
                  <a:t>Problème si toutes les feuilles sont pures…: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Surapprentissage (on minimise seulement le biais).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4000" dirty="0"/>
                  <a:t>On ajoute du biais (et on augmente la variance) en… :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…augmentant le nombre d’exemples minimum pour qu’on ajoute un nouveau nœud.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…en diminuant la profondeur maximale de l’arbre.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17266265"/>
              </a:xfrm>
              <a:prstGeom prst="rect">
                <a:avLst/>
              </a:prstGeom>
              <a:blipFill>
                <a:blip r:embed="rId3"/>
                <a:stretch>
                  <a:fillRect l="-1750" t="-636" r="-235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383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ARBRES DE DÉCISIONS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137473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Illustrons dans un cas avec deux caractéristiques </a:t>
                </a:r>
                <a:br>
                  <a:rPr lang="fr-CA" sz="40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fr-CA" sz="4000" dirty="0"/>
                  <a:t> : </a:t>
                </a:r>
                <a:endParaRPr lang="fr-CA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1374735"/>
              </a:xfrm>
              <a:prstGeom prst="rect">
                <a:avLst/>
              </a:prstGeom>
              <a:blipFill>
                <a:blip r:embed="rId3"/>
                <a:stretch>
                  <a:fillRect l="-1750" t="-8000" b="-16889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11DD582-4CE6-40DE-AABC-8350547F8FC0}"/>
              </a:ext>
            </a:extLst>
          </p:cNvPr>
          <p:cNvCxnSpPr>
            <a:cxnSpLocks/>
          </p:cNvCxnSpPr>
          <p:nvPr/>
        </p:nvCxnSpPr>
        <p:spPr>
          <a:xfrm flipV="1">
            <a:off x="4850093" y="1812585"/>
            <a:ext cx="0" cy="40200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8680252-A4EB-4B86-A871-C7B244985171}"/>
              </a:ext>
            </a:extLst>
          </p:cNvPr>
          <p:cNvCxnSpPr>
            <a:cxnSpLocks/>
          </p:cNvCxnSpPr>
          <p:nvPr/>
        </p:nvCxnSpPr>
        <p:spPr>
          <a:xfrm>
            <a:off x="3912283" y="4558984"/>
            <a:ext cx="4158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3B9DDE-DE75-42E7-80A8-CE2A75096977}"/>
                  </a:ext>
                </a:extLst>
              </p:cNvPr>
              <p:cNvSpPr txBox="1"/>
              <p:nvPr/>
            </p:nvSpPr>
            <p:spPr>
              <a:xfrm>
                <a:off x="7268827" y="4644213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3B9DDE-DE75-42E7-80A8-CE2A75096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827" y="4644213"/>
                <a:ext cx="1356853" cy="760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CDFADA-61D3-495B-829F-F0E09469C853}"/>
                  </a:ext>
                </a:extLst>
              </p:cNvPr>
              <p:cNvSpPr txBox="1"/>
              <p:nvPr/>
            </p:nvSpPr>
            <p:spPr>
              <a:xfrm>
                <a:off x="3604248" y="1268277"/>
                <a:ext cx="135685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CDFADA-61D3-495B-829F-F0E09469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248" y="1268277"/>
                <a:ext cx="1356853" cy="733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A2292EAB-0F91-4B81-A3CC-A326F033122E}"/>
              </a:ext>
            </a:extLst>
          </p:cNvPr>
          <p:cNvSpPr/>
          <p:nvPr/>
        </p:nvSpPr>
        <p:spPr>
          <a:xfrm>
            <a:off x="5659791" y="399177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F8A088-752B-421E-BE55-D5D42DA51AAB}"/>
              </a:ext>
            </a:extLst>
          </p:cNvPr>
          <p:cNvSpPr/>
          <p:nvPr/>
        </p:nvSpPr>
        <p:spPr>
          <a:xfrm>
            <a:off x="5391543" y="399651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D6BCFB-1B50-4417-926A-51C4DC02B547}"/>
              </a:ext>
            </a:extLst>
          </p:cNvPr>
          <p:cNvGrpSpPr/>
          <p:nvPr/>
        </p:nvGrpSpPr>
        <p:grpSpPr>
          <a:xfrm>
            <a:off x="6910310" y="3202559"/>
            <a:ext cx="211911" cy="243786"/>
            <a:chOff x="4131601" y="2884249"/>
            <a:chExt cx="171830" cy="19767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3C50884-1F70-4795-B563-2611094B930C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871DB16-7EBB-442A-B2B5-63A27ED1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AAB456F-4B11-44A1-AD72-57C0C1598F86}"/>
              </a:ext>
            </a:extLst>
          </p:cNvPr>
          <p:cNvGrpSpPr/>
          <p:nvPr/>
        </p:nvGrpSpPr>
        <p:grpSpPr>
          <a:xfrm>
            <a:off x="7155691" y="3223659"/>
            <a:ext cx="211911" cy="243786"/>
            <a:chOff x="4131601" y="2884249"/>
            <a:chExt cx="171830" cy="19767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41F545-35D0-4F44-B845-3E7E6BDBE7B0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3330F2-BDE1-419A-8A2F-ED26A719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9D9F6D-060B-43CD-8955-53D888AC721E}"/>
              </a:ext>
            </a:extLst>
          </p:cNvPr>
          <p:cNvGrpSpPr/>
          <p:nvPr/>
        </p:nvGrpSpPr>
        <p:grpSpPr>
          <a:xfrm>
            <a:off x="6668818" y="3208620"/>
            <a:ext cx="211911" cy="243786"/>
            <a:chOff x="4131601" y="2884249"/>
            <a:chExt cx="171830" cy="19767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E15B51A-FF04-40DE-AB5B-920BF0A73A25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118257E-E766-468C-B020-97E334A8C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F22F3265-8E1C-494B-B720-43B113EB7324}"/>
              </a:ext>
            </a:extLst>
          </p:cNvPr>
          <p:cNvSpPr/>
          <p:nvPr/>
        </p:nvSpPr>
        <p:spPr>
          <a:xfrm>
            <a:off x="7019187" y="245366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D9B0C4-EFC0-40EC-8F9E-4BEEFC58E9E6}"/>
              </a:ext>
            </a:extLst>
          </p:cNvPr>
          <p:cNvGrpSpPr/>
          <p:nvPr/>
        </p:nvGrpSpPr>
        <p:grpSpPr>
          <a:xfrm>
            <a:off x="6442116" y="3211144"/>
            <a:ext cx="211911" cy="243786"/>
            <a:chOff x="4131601" y="2884249"/>
            <a:chExt cx="171830" cy="19767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E7968E7-04EB-4DF8-942A-5C323192CD94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2CAEDB5-CABB-48E5-B815-AC2ECEFD62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3D59D150-A08F-417B-9595-DA83A321BE95}"/>
              </a:ext>
            </a:extLst>
          </p:cNvPr>
          <p:cNvSpPr/>
          <p:nvPr/>
        </p:nvSpPr>
        <p:spPr>
          <a:xfrm>
            <a:off x="6735931" y="245366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0D976C9-005F-4075-9A35-9DE83AA1B2DE}"/>
                  </a:ext>
                </a:extLst>
              </p:cNvPr>
              <p:cNvSpPr txBox="1"/>
              <p:nvPr/>
            </p:nvSpPr>
            <p:spPr>
              <a:xfrm>
                <a:off x="5027074" y="4651143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0D976C9-005F-4075-9A35-9DE83AA1B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074" y="4651143"/>
                <a:ext cx="135685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209208-A738-4327-AF9F-54912EE07882}"/>
                  </a:ext>
                </a:extLst>
              </p:cNvPr>
              <p:cNvSpPr txBox="1"/>
              <p:nvPr/>
            </p:nvSpPr>
            <p:spPr>
              <a:xfrm>
                <a:off x="6129601" y="4657985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209208-A738-4327-AF9F-54912EE07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601" y="4657985"/>
                <a:ext cx="1356853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5EFB8AF-8431-4B49-A2FA-19DF64F2E6CB}"/>
                  </a:ext>
                </a:extLst>
              </p:cNvPr>
              <p:cNvSpPr/>
              <p:nvPr/>
            </p:nvSpPr>
            <p:spPr>
              <a:xfrm>
                <a:off x="4892151" y="6601294"/>
                <a:ext cx="1858296" cy="18582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fr-CA" sz="3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CA" sz="36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5EFB8AF-8431-4B49-A2FA-19DF64F2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151" y="6601294"/>
                <a:ext cx="1858296" cy="18582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27BBC9EF-4A07-40D5-B189-E71DE9EA9E02}"/>
              </a:ext>
            </a:extLst>
          </p:cNvPr>
          <p:cNvCxnSpPr>
            <a:cxnSpLocks/>
            <a:stCxn id="33" idx="2"/>
            <a:endCxn id="69" idx="0"/>
          </p:cNvCxnSpPr>
          <p:nvPr/>
        </p:nvCxnSpPr>
        <p:spPr>
          <a:xfrm rot="5400000">
            <a:off x="2816951" y="8250788"/>
            <a:ext cx="2795547" cy="3213151"/>
          </a:xfrm>
          <a:prstGeom prst="bentConnector3">
            <a:avLst>
              <a:gd name="adj1" fmla="val 216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46001E4-ECF8-4C3D-A00B-370CD051696C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rot="16200000" flipH="1">
            <a:off x="5986389" y="8294500"/>
            <a:ext cx="2848693" cy="3178872"/>
          </a:xfrm>
          <a:prstGeom prst="bentConnector3">
            <a:avLst>
              <a:gd name="adj1" fmla="val 214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66430F5-0824-4EC5-B2C8-67A0770B5D32}"/>
              </a:ext>
            </a:extLst>
          </p:cNvPr>
          <p:cNvSpPr txBox="1"/>
          <p:nvPr/>
        </p:nvSpPr>
        <p:spPr>
          <a:xfrm>
            <a:off x="7779223" y="8407357"/>
            <a:ext cx="1202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4000" dirty="0"/>
              <a:t>Non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C1DFB6-CADD-4D08-93A7-1C423DFE70A6}"/>
              </a:ext>
            </a:extLst>
          </p:cNvPr>
          <p:cNvSpPr txBox="1"/>
          <p:nvPr/>
        </p:nvSpPr>
        <p:spPr>
          <a:xfrm>
            <a:off x="2660571" y="8407357"/>
            <a:ext cx="1767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Oui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6AC5AEF-661A-4F00-B6E0-6353C7A5FCEC}"/>
                  </a:ext>
                </a:extLst>
              </p:cNvPr>
              <p:cNvSpPr txBox="1"/>
              <p:nvPr/>
            </p:nvSpPr>
            <p:spPr>
              <a:xfrm>
                <a:off x="3646937" y="3708651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2.0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6AC5AEF-661A-4F00-B6E0-6353C7A5F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937" y="3708651"/>
                <a:ext cx="1356853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45AD7C9-5700-4A98-9936-D4D27A3F81B8}"/>
                  </a:ext>
                </a:extLst>
              </p:cNvPr>
              <p:cNvSpPr txBox="1"/>
              <p:nvPr/>
            </p:nvSpPr>
            <p:spPr>
              <a:xfrm>
                <a:off x="3646937" y="2974649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3.0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45AD7C9-5700-4A98-9936-D4D27A3F8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937" y="2974649"/>
                <a:ext cx="1356853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041304B-8B35-4C75-A6D3-F90E3506A6A1}"/>
                  </a:ext>
                </a:extLst>
              </p:cNvPr>
              <p:cNvSpPr txBox="1"/>
              <p:nvPr/>
            </p:nvSpPr>
            <p:spPr>
              <a:xfrm>
                <a:off x="3651215" y="2183668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fr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041304B-8B35-4C75-A6D3-F90E3506A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215" y="2183668"/>
                <a:ext cx="1356853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F93AAF3-08CB-43C2-A767-C6878E6D16BC}"/>
                  </a:ext>
                </a:extLst>
              </p:cNvPr>
              <p:cNvSpPr/>
              <p:nvPr/>
            </p:nvSpPr>
            <p:spPr>
              <a:xfrm>
                <a:off x="7637142" y="11308283"/>
                <a:ext cx="2726057" cy="2726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fr-CA" sz="3200" b="0" i="1" smtClean="0">
                          <a:latin typeface="Cambria Math" panose="02040503050406030204" pitchFamily="18" charset="0"/>
                        </a:rPr>
                        <m:t>&lt;3.5</m:t>
                      </m:r>
                    </m:oMath>
                  </m:oMathPara>
                </a14:m>
                <a:endParaRPr lang="fr-CA" sz="32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F93AAF3-08CB-43C2-A767-C6878E6D1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142" y="11308283"/>
                <a:ext cx="2726057" cy="2726057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FC07F9-0BF2-4B96-B780-BBAAEFF43E1F}"/>
                  </a:ext>
                </a:extLst>
              </p:cNvPr>
              <p:cNvSpPr txBox="1"/>
              <p:nvPr/>
            </p:nvSpPr>
            <p:spPr>
              <a:xfrm>
                <a:off x="588850" y="9653906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FC07F9-0BF2-4B96-B780-BBAAEFF43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50" y="9653906"/>
                <a:ext cx="2151080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ED5D3BB-FD92-417F-953A-91CF202516E3}"/>
                  </a:ext>
                </a:extLst>
              </p:cNvPr>
              <p:cNvSpPr txBox="1"/>
              <p:nvPr/>
            </p:nvSpPr>
            <p:spPr>
              <a:xfrm>
                <a:off x="2739930" y="9653906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ED5D3BB-FD92-417F-953A-91CF20251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930" y="9653906"/>
                <a:ext cx="2019300" cy="7078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580DA25-3C01-4326-8C37-7B1AA1C4FA96}"/>
                  </a:ext>
                </a:extLst>
              </p:cNvPr>
              <p:cNvSpPr txBox="1"/>
              <p:nvPr/>
            </p:nvSpPr>
            <p:spPr>
              <a:xfrm>
                <a:off x="588851" y="10361792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580DA25-3C01-4326-8C37-7B1AA1C4F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51" y="10361792"/>
                <a:ext cx="2019300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02A6CE1-170A-428F-A616-746440B08488}"/>
                  </a:ext>
                </a:extLst>
              </p:cNvPr>
              <p:cNvSpPr txBox="1"/>
              <p:nvPr/>
            </p:nvSpPr>
            <p:spPr>
              <a:xfrm>
                <a:off x="2739930" y="10347652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02A6CE1-170A-428F-A616-746440B0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930" y="10347652"/>
                <a:ext cx="2019300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8DD66B0-2FFD-45A2-9D9B-E6C1CD5C698F}"/>
                  </a:ext>
                </a:extLst>
              </p:cNvPr>
              <p:cNvSpPr txBox="1"/>
              <p:nvPr/>
            </p:nvSpPr>
            <p:spPr>
              <a:xfrm>
                <a:off x="6910309" y="9679728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8DD66B0-2FFD-45A2-9D9B-E6C1CD5C6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309" y="9679728"/>
                <a:ext cx="2151080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36463F-D5A9-4F30-B15E-A1ABA2DC6F27}"/>
                  </a:ext>
                </a:extLst>
              </p:cNvPr>
              <p:cNvSpPr txBox="1"/>
              <p:nvPr/>
            </p:nvSpPr>
            <p:spPr>
              <a:xfrm>
                <a:off x="9061389" y="9679728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36463F-D5A9-4F30-B15E-A1ABA2DC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1389" y="9679728"/>
                <a:ext cx="2019300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B765B95-2277-4690-B7FC-EF5FDB2DFE87}"/>
                  </a:ext>
                </a:extLst>
              </p:cNvPr>
              <p:cNvSpPr txBox="1"/>
              <p:nvPr/>
            </p:nvSpPr>
            <p:spPr>
              <a:xfrm>
                <a:off x="6910310" y="10387614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B765B95-2277-4690-B7FC-EF5FDB2DF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310" y="10387614"/>
                <a:ext cx="2019300" cy="70788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4352A8D-12C7-4EFF-B763-E1796DACAD84}"/>
                  </a:ext>
                </a:extLst>
              </p:cNvPr>
              <p:cNvSpPr txBox="1"/>
              <p:nvPr/>
            </p:nvSpPr>
            <p:spPr>
              <a:xfrm>
                <a:off x="9061389" y="10373474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4352A8D-12C7-4EFF-B763-E1796DACA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1389" y="10373474"/>
                <a:ext cx="2019300" cy="70788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Isosceles Triangle 68">
                <a:extLst>
                  <a:ext uri="{FF2B5EF4-FFF2-40B4-BE49-F238E27FC236}">
                    <a16:creationId xmlns:a16="http://schemas.microsoft.com/office/drawing/2014/main" id="{26D8512F-7A36-4706-85C9-A30206747A9A}"/>
                  </a:ext>
                </a:extLst>
              </p:cNvPr>
              <p:cNvSpPr/>
              <p:nvPr/>
            </p:nvSpPr>
            <p:spPr>
              <a:xfrm>
                <a:off x="1108890" y="11255137"/>
                <a:ext cx="2998516" cy="2584928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Isosceles Triangle 68">
                <a:extLst>
                  <a:ext uri="{FF2B5EF4-FFF2-40B4-BE49-F238E27FC236}">
                    <a16:creationId xmlns:a16="http://schemas.microsoft.com/office/drawing/2014/main" id="{26D8512F-7A36-4706-85C9-A30206747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890" y="11255137"/>
                <a:ext cx="2998516" cy="2584928"/>
              </a:xfrm>
              <a:prstGeom prst="triangl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12A4A7F-0366-4CD4-86E6-A05813C91BA5}"/>
                  </a:ext>
                </a:extLst>
              </p:cNvPr>
              <p:cNvSpPr txBox="1"/>
              <p:nvPr/>
            </p:nvSpPr>
            <p:spPr>
              <a:xfrm>
                <a:off x="3463577" y="15289162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12A4A7F-0366-4CD4-86E6-A05813C91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577" y="15289162"/>
                <a:ext cx="2151080" cy="70788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58B27A1-F2AA-45EC-90E4-6A63F8BF90A8}"/>
                  </a:ext>
                </a:extLst>
              </p:cNvPr>
              <p:cNvSpPr txBox="1"/>
              <p:nvPr/>
            </p:nvSpPr>
            <p:spPr>
              <a:xfrm>
                <a:off x="5614657" y="15289162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58B27A1-F2AA-45EC-90E4-6A63F8BF9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657" y="15289162"/>
                <a:ext cx="2019300" cy="70788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619356B-8EB4-48AE-8C85-E7E22AC62F9C}"/>
                  </a:ext>
                </a:extLst>
              </p:cNvPr>
              <p:cNvSpPr txBox="1"/>
              <p:nvPr/>
            </p:nvSpPr>
            <p:spPr>
              <a:xfrm>
                <a:off x="3463578" y="15997048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619356B-8EB4-48AE-8C85-E7E22AC62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578" y="15997048"/>
                <a:ext cx="2019300" cy="70788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3F1D4B4-FD20-472A-9568-341E022187BF}"/>
                  </a:ext>
                </a:extLst>
              </p:cNvPr>
              <p:cNvSpPr txBox="1"/>
              <p:nvPr/>
            </p:nvSpPr>
            <p:spPr>
              <a:xfrm>
                <a:off x="5614657" y="15982908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3F1D4B4-FD20-472A-9568-341E02218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657" y="15982908"/>
                <a:ext cx="2019300" cy="70788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Isosceles Triangle 83">
                <a:extLst>
                  <a:ext uri="{FF2B5EF4-FFF2-40B4-BE49-F238E27FC236}">
                    <a16:creationId xmlns:a16="http://schemas.microsoft.com/office/drawing/2014/main" id="{65179549-9D44-4696-AD69-20F907F60F33}"/>
                  </a:ext>
                </a:extLst>
              </p:cNvPr>
              <p:cNvSpPr/>
              <p:nvPr/>
            </p:nvSpPr>
            <p:spPr>
              <a:xfrm>
                <a:off x="4115399" y="17233329"/>
                <a:ext cx="2998516" cy="2584928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Isosceles Triangle 83">
                <a:extLst>
                  <a:ext uri="{FF2B5EF4-FFF2-40B4-BE49-F238E27FC236}">
                    <a16:creationId xmlns:a16="http://schemas.microsoft.com/office/drawing/2014/main" id="{65179549-9D44-4696-AD69-20F907F60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399" y="17233329"/>
                <a:ext cx="2998516" cy="2584928"/>
              </a:xfrm>
              <a:prstGeom prst="triangl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9D32B2D4-3793-4C1C-92AE-ED0E7DE2F20B}"/>
              </a:ext>
            </a:extLst>
          </p:cNvPr>
          <p:cNvCxnSpPr>
            <a:cxnSpLocks/>
            <a:stCxn id="55" idx="4"/>
            <a:endCxn id="84" idx="0"/>
          </p:cNvCxnSpPr>
          <p:nvPr/>
        </p:nvCxnSpPr>
        <p:spPr>
          <a:xfrm rot="5400000">
            <a:off x="5707920" y="13941077"/>
            <a:ext cx="3198989" cy="3385514"/>
          </a:xfrm>
          <a:prstGeom prst="bentConnector3">
            <a:avLst>
              <a:gd name="adj1" fmla="val 223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AB01F8D-3969-4910-AEDF-1D0481FBDB2F}"/>
              </a:ext>
            </a:extLst>
          </p:cNvPr>
          <p:cNvSpPr txBox="1"/>
          <p:nvPr/>
        </p:nvSpPr>
        <p:spPr>
          <a:xfrm>
            <a:off x="5643779" y="14075217"/>
            <a:ext cx="1767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Oui</a:t>
            </a:r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E84B1CB2-8ECD-433E-A304-65D6FAC2569E}"/>
              </a:ext>
            </a:extLst>
          </p:cNvPr>
          <p:cNvCxnSpPr>
            <a:cxnSpLocks/>
            <a:stCxn id="55" idx="4"/>
            <a:endCxn id="93" idx="0"/>
          </p:cNvCxnSpPr>
          <p:nvPr/>
        </p:nvCxnSpPr>
        <p:spPr>
          <a:xfrm rot="16200000" flipH="1">
            <a:off x="8996591" y="14037919"/>
            <a:ext cx="3198989" cy="3191829"/>
          </a:xfrm>
          <a:prstGeom prst="bentConnector3">
            <a:avLst>
              <a:gd name="adj1" fmla="val 223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Isosceles Triangle 92">
                <a:extLst>
                  <a:ext uri="{FF2B5EF4-FFF2-40B4-BE49-F238E27FC236}">
                    <a16:creationId xmlns:a16="http://schemas.microsoft.com/office/drawing/2014/main" id="{0D60A402-5E62-4AEE-AFAD-9808EA56EA57}"/>
                  </a:ext>
                </a:extLst>
              </p:cNvPr>
              <p:cNvSpPr/>
              <p:nvPr/>
            </p:nvSpPr>
            <p:spPr>
              <a:xfrm>
                <a:off x="10692742" y="17233329"/>
                <a:ext cx="2998516" cy="2584928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3" name="Isosceles Triangle 92">
                <a:extLst>
                  <a:ext uri="{FF2B5EF4-FFF2-40B4-BE49-F238E27FC236}">
                    <a16:creationId xmlns:a16="http://schemas.microsoft.com/office/drawing/2014/main" id="{0D60A402-5E62-4AEE-AFAD-9808EA56EA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42" y="17233329"/>
                <a:ext cx="2998516" cy="2584928"/>
              </a:xfrm>
              <a:prstGeom prst="triangl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E96690-2750-4ACC-8A53-B56636176EA3}"/>
                  </a:ext>
                </a:extLst>
              </p:cNvPr>
              <p:cNvSpPr txBox="1"/>
              <p:nvPr/>
            </p:nvSpPr>
            <p:spPr>
              <a:xfrm>
                <a:off x="10071038" y="15289323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E96690-2750-4ACC-8A53-B56636176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038" y="15289323"/>
                <a:ext cx="2151080" cy="707886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2C8F8FA-3D0B-458F-A359-09DACCDD7872}"/>
                  </a:ext>
                </a:extLst>
              </p:cNvPr>
              <p:cNvSpPr txBox="1"/>
              <p:nvPr/>
            </p:nvSpPr>
            <p:spPr>
              <a:xfrm>
                <a:off x="12222118" y="15289323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2C8F8FA-3D0B-458F-A359-09DACCDD7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2118" y="15289323"/>
                <a:ext cx="2019300" cy="707886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A5AF45A-80E4-4B7B-ABD8-EE4BAA3E50AD}"/>
                  </a:ext>
                </a:extLst>
              </p:cNvPr>
              <p:cNvSpPr txBox="1"/>
              <p:nvPr/>
            </p:nvSpPr>
            <p:spPr>
              <a:xfrm>
                <a:off x="10071039" y="15997209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A5AF45A-80E4-4B7B-ABD8-EE4BAA3E5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039" y="15997209"/>
                <a:ext cx="2019300" cy="707886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5B574DF-F015-45CE-B924-7C50749342E3}"/>
                  </a:ext>
                </a:extLst>
              </p:cNvPr>
              <p:cNvSpPr txBox="1"/>
              <p:nvPr/>
            </p:nvSpPr>
            <p:spPr>
              <a:xfrm>
                <a:off x="12222118" y="15983069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5B574DF-F015-45CE-B924-7C507493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2118" y="15983069"/>
                <a:ext cx="2019300" cy="707886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4CA33E5E-0472-4158-98A5-BFA4B9C33372}"/>
              </a:ext>
            </a:extLst>
          </p:cNvPr>
          <p:cNvSpPr txBox="1"/>
          <p:nvPr/>
        </p:nvSpPr>
        <p:spPr>
          <a:xfrm>
            <a:off x="11019312" y="14083402"/>
            <a:ext cx="1202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4000" dirty="0"/>
              <a:t>Non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A12458E-509B-4CFC-8027-0B210C15F30C}"/>
              </a:ext>
            </a:extLst>
          </p:cNvPr>
          <p:cNvCxnSpPr/>
          <p:nvPr/>
        </p:nvCxnSpPr>
        <p:spPr>
          <a:xfrm>
            <a:off x="6262951" y="1563329"/>
            <a:ext cx="0" cy="4269286"/>
          </a:xfrm>
          <a:prstGeom prst="line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142C248-AA58-4CC2-9555-DFA39C138BA1}"/>
                  </a:ext>
                </a:extLst>
              </p:cNvPr>
              <p:cNvSpPr txBox="1"/>
              <p:nvPr/>
            </p:nvSpPr>
            <p:spPr>
              <a:xfrm>
                <a:off x="5649245" y="913952"/>
                <a:ext cx="2616242" cy="693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36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142C248-AA58-4CC2-9555-DFA39C138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245" y="913952"/>
                <a:ext cx="2616242" cy="69378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77631D1-FE58-4335-8DD9-BFF04806E378}"/>
              </a:ext>
            </a:extLst>
          </p:cNvPr>
          <p:cNvCxnSpPr>
            <a:cxnSpLocks/>
          </p:cNvCxnSpPr>
          <p:nvPr/>
        </p:nvCxnSpPr>
        <p:spPr>
          <a:xfrm>
            <a:off x="6262951" y="2921052"/>
            <a:ext cx="2002536" cy="1"/>
          </a:xfrm>
          <a:prstGeom prst="line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7DE52AC-FE0D-48A9-8A19-563F793AA19B}"/>
                  </a:ext>
                </a:extLst>
              </p:cNvPr>
              <p:cNvSpPr txBox="1"/>
              <p:nvPr/>
            </p:nvSpPr>
            <p:spPr>
              <a:xfrm>
                <a:off x="8516437" y="2573428"/>
                <a:ext cx="2616242" cy="669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fr-CA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fr-CA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fr-CA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7DE52AC-FE0D-48A9-8A19-563F793A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437" y="2573428"/>
                <a:ext cx="2616242" cy="66941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469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ARBRES DE DÉCISIONS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3038"/>
            <a:ext cx="12192000" cy="16096714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Notons que si nous avions accepté une profondeur maximale de « 1 », on aurait eu :</a:t>
            </a:r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pPr algn="r"/>
            <a:r>
              <a:rPr lang="fr-CA" sz="4000" b="1" dirty="0"/>
              <a:t>Quand une feuille n’est pas pure, </a:t>
            </a:r>
            <a:br>
              <a:rPr lang="fr-CA" sz="4000" b="1" dirty="0"/>
            </a:br>
            <a:r>
              <a:rPr lang="fr-CA" sz="4000" b="1" dirty="0"/>
              <a:t>la décision est prise à la majorité.</a:t>
            </a:r>
            <a:endParaRPr lang="fr-CA" sz="4400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11DD582-4CE6-40DE-AABC-8350547F8FC0}"/>
              </a:ext>
            </a:extLst>
          </p:cNvPr>
          <p:cNvCxnSpPr>
            <a:cxnSpLocks/>
          </p:cNvCxnSpPr>
          <p:nvPr/>
        </p:nvCxnSpPr>
        <p:spPr>
          <a:xfrm flipV="1">
            <a:off x="4850093" y="2520507"/>
            <a:ext cx="0" cy="40200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8680252-A4EB-4B86-A871-C7B244985171}"/>
              </a:ext>
            </a:extLst>
          </p:cNvPr>
          <p:cNvCxnSpPr>
            <a:cxnSpLocks/>
          </p:cNvCxnSpPr>
          <p:nvPr/>
        </p:nvCxnSpPr>
        <p:spPr>
          <a:xfrm>
            <a:off x="3912283" y="5266906"/>
            <a:ext cx="4158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3B9DDE-DE75-42E7-80A8-CE2A75096977}"/>
                  </a:ext>
                </a:extLst>
              </p:cNvPr>
              <p:cNvSpPr txBox="1"/>
              <p:nvPr/>
            </p:nvSpPr>
            <p:spPr>
              <a:xfrm>
                <a:off x="7268827" y="5352135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3B9DDE-DE75-42E7-80A8-CE2A75096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827" y="5352135"/>
                <a:ext cx="1356853" cy="760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CDFADA-61D3-495B-829F-F0E09469C853}"/>
                  </a:ext>
                </a:extLst>
              </p:cNvPr>
              <p:cNvSpPr txBox="1"/>
              <p:nvPr/>
            </p:nvSpPr>
            <p:spPr>
              <a:xfrm>
                <a:off x="3604248" y="1976199"/>
                <a:ext cx="135685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CDFADA-61D3-495B-829F-F0E09469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248" y="1976199"/>
                <a:ext cx="1356853" cy="7335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A2292EAB-0F91-4B81-A3CC-A326F033122E}"/>
              </a:ext>
            </a:extLst>
          </p:cNvPr>
          <p:cNvSpPr/>
          <p:nvPr/>
        </p:nvSpPr>
        <p:spPr>
          <a:xfrm>
            <a:off x="5659791" y="4699695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F8A088-752B-421E-BE55-D5D42DA51AAB}"/>
              </a:ext>
            </a:extLst>
          </p:cNvPr>
          <p:cNvSpPr/>
          <p:nvPr/>
        </p:nvSpPr>
        <p:spPr>
          <a:xfrm>
            <a:off x="5391543" y="4704435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D6BCFB-1B50-4417-926A-51C4DC02B547}"/>
              </a:ext>
            </a:extLst>
          </p:cNvPr>
          <p:cNvGrpSpPr/>
          <p:nvPr/>
        </p:nvGrpSpPr>
        <p:grpSpPr>
          <a:xfrm>
            <a:off x="6910310" y="3910481"/>
            <a:ext cx="211911" cy="243786"/>
            <a:chOff x="4131601" y="2884249"/>
            <a:chExt cx="171830" cy="19767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3C50884-1F70-4795-B563-2611094B930C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871DB16-7EBB-442A-B2B5-63A27ED1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AAB456F-4B11-44A1-AD72-57C0C1598F86}"/>
              </a:ext>
            </a:extLst>
          </p:cNvPr>
          <p:cNvGrpSpPr/>
          <p:nvPr/>
        </p:nvGrpSpPr>
        <p:grpSpPr>
          <a:xfrm>
            <a:off x="7155691" y="3931581"/>
            <a:ext cx="211911" cy="243786"/>
            <a:chOff x="4131601" y="2884249"/>
            <a:chExt cx="171830" cy="19767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41F545-35D0-4F44-B845-3E7E6BDBE7B0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3330F2-BDE1-419A-8A2F-ED26A719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9D9F6D-060B-43CD-8955-53D888AC721E}"/>
              </a:ext>
            </a:extLst>
          </p:cNvPr>
          <p:cNvGrpSpPr/>
          <p:nvPr/>
        </p:nvGrpSpPr>
        <p:grpSpPr>
          <a:xfrm>
            <a:off x="6668818" y="3916542"/>
            <a:ext cx="211911" cy="243786"/>
            <a:chOff x="4131601" y="2884249"/>
            <a:chExt cx="171830" cy="19767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E15B51A-FF04-40DE-AB5B-920BF0A73A25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118257E-E766-468C-B020-97E334A8C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F22F3265-8E1C-494B-B720-43B113EB7324}"/>
              </a:ext>
            </a:extLst>
          </p:cNvPr>
          <p:cNvSpPr/>
          <p:nvPr/>
        </p:nvSpPr>
        <p:spPr>
          <a:xfrm>
            <a:off x="7019187" y="3161585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D9B0C4-EFC0-40EC-8F9E-4BEEFC58E9E6}"/>
              </a:ext>
            </a:extLst>
          </p:cNvPr>
          <p:cNvGrpSpPr/>
          <p:nvPr/>
        </p:nvGrpSpPr>
        <p:grpSpPr>
          <a:xfrm>
            <a:off x="6442116" y="3919066"/>
            <a:ext cx="211911" cy="243786"/>
            <a:chOff x="4131601" y="2884249"/>
            <a:chExt cx="171830" cy="19767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E7968E7-04EB-4DF8-942A-5C323192CD94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2CAEDB5-CABB-48E5-B815-AC2ECEFD62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3D59D150-A08F-417B-9595-DA83A321BE95}"/>
              </a:ext>
            </a:extLst>
          </p:cNvPr>
          <p:cNvSpPr/>
          <p:nvPr/>
        </p:nvSpPr>
        <p:spPr>
          <a:xfrm>
            <a:off x="6735931" y="3161585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0D976C9-005F-4075-9A35-9DE83AA1B2DE}"/>
                  </a:ext>
                </a:extLst>
              </p:cNvPr>
              <p:cNvSpPr txBox="1"/>
              <p:nvPr/>
            </p:nvSpPr>
            <p:spPr>
              <a:xfrm>
                <a:off x="5027074" y="5359065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0D976C9-005F-4075-9A35-9DE83AA1B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074" y="5359065"/>
                <a:ext cx="135685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209208-A738-4327-AF9F-54912EE07882}"/>
                  </a:ext>
                </a:extLst>
              </p:cNvPr>
              <p:cNvSpPr txBox="1"/>
              <p:nvPr/>
            </p:nvSpPr>
            <p:spPr>
              <a:xfrm>
                <a:off x="6129601" y="5365907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209208-A738-4327-AF9F-54912EE07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601" y="5365907"/>
                <a:ext cx="135685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5EFB8AF-8431-4B49-A2FA-19DF64F2E6CB}"/>
                  </a:ext>
                </a:extLst>
              </p:cNvPr>
              <p:cNvSpPr/>
              <p:nvPr/>
            </p:nvSpPr>
            <p:spPr>
              <a:xfrm>
                <a:off x="4892151" y="7043748"/>
                <a:ext cx="1858296" cy="18582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fr-CA" sz="3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CA" sz="36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5EFB8AF-8431-4B49-A2FA-19DF64F2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151" y="7043748"/>
                <a:ext cx="1858296" cy="18582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27BBC9EF-4A07-40D5-B189-E71DE9EA9E02}"/>
              </a:ext>
            </a:extLst>
          </p:cNvPr>
          <p:cNvCxnSpPr>
            <a:cxnSpLocks/>
            <a:stCxn id="33" idx="2"/>
            <a:endCxn id="69" idx="0"/>
          </p:cNvCxnSpPr>
          <p:nvPr/>
        </p:nvCxnSpPr>
        <p:spPr>
          <a:xfrm rot="5400000">
            <a:off x="2816951" y="8693242"/>
            <a:ext cx="2795547" cy="3213151"/>
          </a:xfrm>
          <a:prstGeom prst="bentConnector3">
            <a:avLst>
              <a:gd name="adj1" fmla="val 216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46001E4-ECF8-4C3D-A00B-370CD051696C}"/>
              </a:ext>
            </a:extLst>
          </p:cNvPr>
          <p:cNvCxnSpPr>
            <a:cxnSpLocks/>
            <a:stCxn id="33" idx="2"/>
            <a:endCxn id="70" idx="0"/>
          </p:cNvCxnSpPr>
          <p:nvPr/>
        </p:nvCxnSpPr>
        <p:spPr>
          <a:xfrm rot="16200000" flipH="1">
            <a:off x="6003891" y="8719452"/>
            <a:ext cx="2795547" cy="3160730"/>
          </a:xfrm>
          <a:prstGeom prst="bentConnector3">
            <a:avLst>
              <a:gd name="adj1" fmla="val 215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66430F5-0824-4EC5-B2C8-67A0770B5D32}"/>
              </a:ext>
            </a:extLst>
          </p:cNvPr>
          <p:cNvSpPr txBox="1"/>
          <p:nvPr/>
        </p:nvSpPr>
        <p:spPr>
          <a:xfrm>
            <a:off x="7779223" y="8849811"/>
            <a:ext cx="1202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4000" dirty="0"/>
              <a:t>Non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C1DFB6-CADD-4D08-93A7-1C423DFE70A6}"/>
              </a:ext>
            </a:extLst>
          </p:cNvPr>
          <p:cNvSpPr txBox="1"/>
          <p:nvPr/>
        </p:nvSpPr>
        <p:spPr>
          <a:xfrm>
            <a:off x="2660571" y="8849811"/>
            <a:ext cx="1767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Oui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6AC5AEF-661A-4F00-B6E0-6353C7A5FCEC}"/>
                  </a:ext>
                </a:extLst>
              </p:cNvPr>
              <p:cNvSpPr txBox="1"/>
              <p:nvPr/>
            </p:nvSpPr>
            <p:spPr>
              <a:xfrm>
                <a:off x="3646937" y="4416573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2.0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6AC5AEF-661A-4F00-B6E0-6353C7A5F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937" y="4416573"/>
                <a:ext cx="1356853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45AD7C9-5700-4A98-9936-D4D27A3F81B8}"/>
                  </a:ext>
                </a:extLst>
              </p:cNvPr>
              <p:cNvSpPr txBox="1"/>
              <p:nvPr/>
            </p:nvSpPr>
            <p:spPr>
              <a:xfrm>
                <a:off x="3646937" y="3682571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3.0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45AD7C9-5700-4A98-9936-D4D27A3F8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937" y="3682571"/>
                <a:ext cx="1356853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041304B-8B35-4C75-A6D3-F90E3506A6A1}"/>
                  </a:ext>
                </a:extLst>
              </p:cNvPr>
              <p:cNvSpPr txBox="1"/>
              <p:nvPr/>
            </p:nvSpPr>
            <p:spPr>
              <a:xfrm>
                <a:off x="3651215" y="2891590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fr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041304B-8B35-4C75-A6D3-F90E3506A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215" y="2891590"/>
                <a:ext cx="1356853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FC07F9-0BF2-4B96-B780-BBAAEFF43E1F}"/>
                  </a:ext>
                </a:extLst>
              </p:cNvPr>
              <p:cNvSpPr txBox="1"/>
              <p:nvPr/>
            </p:nvSpPr>
            <p:spPr>
              <a:xfrm>
                <a:off x="588850" y="10096360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FC07F9-0BF2-4B96-B780-BBAAEFF43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50" y="10096360"/>
                <a:ext cx="2151080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ED5D3BB-FD92-417F-953A-91CF202516E3}"/>
                  </a:ext>
                </a:extLst>
              </p:cNvPr>
              <p:cNvSpPr txBox="1"/>
              <p:nvPr/>
            </p:nvSpPr>
            <p:spPr>
              <a:xfrm>
                <a:off x="2739930" y="10096360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ED5D3BB-FD92-417F-953A-91CF20251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930" y="10096360"/>
                <a:ext cx="2019300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580DA25-3C01-4326-8C37-7B1AA1C4FA96}"/>
                  </a:ext>
                </a:extLst>
              </p:cNvPr>
              <p:cNvSpPr txBox="1"/>
              <p:nvPr/>
            </p:nvSpPr>
            <p:spPr>
              <a:xfrm>
                <a:off x="588851" y="10804246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580DA25-3C01-4326-8C37-7B1AA1C4F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51" y="10804246"/>
                <a:ext cx="2019300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02A6CE1-170A-428F-A616-746440B08488}"/>
                  </a:ext>
                </a:extLst>
              </p:cNvPr>
              <p:cNvSpPr txBox="1"/>
              <p:nvPr/>
            </p:nvSpPr>
            <p:spPr>
              <a:xfrm>
                <a:off x="2739930" y="10790106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02A6CE1-170A-428F-A616-746440B0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930" y="10790106"/>
                <a:ext cx="2019300" cy="7078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8DD66B0-2FFD-45A2-9D9B-E6C1CD5C698F}"/>
                  </a:ext>
                </a:extLst>
              </p:cNvPr>
              <p:cNvSpPr txBox="1"/>
              <p:nvPr/>
            </p:nvSpPr>
            <p:spPr>
              <a:xfrm>
                <a:off x="6910309" y="10122182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8DD66B0-2FFD-45A2-9D9B-E6C1CD5C6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309" y="10122182"/>
                <a:ext cx="2151080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36463F-D5A9-4F30-B15E-A1ABA2DC6F27}"/>
                  </a:ext>
                </a:extLst>
              </p:cNvPr>
              <p:cNvSpPr txBox="1"/>
              <p:nvPr/>
            </p:nvSpPr>
            <p:spPr>
              <a:xfrm>
                <a:off x="9061389" y="10122182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36463F-D5A9-4F30-B15E-A1ABA2DC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1389" y="10122182"/>
                <a:ext cx="2019300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B765B95-2277-4690-B7FC-EF5FDB2DFE87}"/>
                  </a:ext>
                </a:extLst>
              </p:cNvPr>
              <p:cNvSpPr txBox="1"/>
              <p:nvPr/>
            </p:nvSpPr>
            <p:spPr>
              <a:xfrm>
                <a:off x="6910310" y="10830068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B765B95-2277-4690-B7FC-EF5FDB2DF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310" y="10830068"/>
                <a:ext cx="2019300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4352A8D-12C7-4EFF-B763-E1796DACAD84}"/>
                  </a:ext>
                </a:extLst>
              </p:cNvPr>
              <p:cNvSpPr txBox="1"/>
              <p:nvPr/>
            </p:nvSpPr>
            <p:spPr>
              <a:xfrm>
                <a:off x="9061389" y="10815928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4352A8D-12C7-4EFF-B763-E1796DACA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1389" y="10815928"/>
                <a:ext cx="2019300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Isosceles Triangle 68">
                <a:extLst>
                  <a:ext uri="{FF2B5EF4-FFF2-40B4-BE49-F238E27FC236}">
                    <a16:creationId xmlns:a16="http://schemas.microsoft.com/office/drawing/2014/main" id="{26D8512F-7A36-4706-85C9-A30206747A9A}"/>
                  </a:ext>
                </a:extLst>
              </p:cNvPr>
              <p:cNvSpPr/>
              <p:nvPr/>
            </p:nvSpPr>
            <p:spPr>
              <a:xfrm>
                <a:off x="1108890" y="11697591"/>
                <a:ext cx="2998516" cy="2584928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Isosceles Triangle 68">
                <a:extLst>
                  <a:ext uri="{FF2B5EF4-FFF2-40B4-BE49-F238E27FC236}">
                    <a16:creationId xmlns:a16="http://schemas.microsoft.com/office/drawing/2014/main" id="{26D8512F-7A36-4706-85C9-A30206747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890" y="11697591"/>
                <a:ext cx="2998516" cy="2584928"/>
              </a:xfrm>
              <a:prstGeom prst="triangl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102120-B030-4AA6-9D76-F2F0B86778CB}"/>
              </a:ext>
            </a:extLst>
          </p:cNvPr>
          <p:cNvCxnSpPr/>
          <p:nvPr/>
        </p:nvCxnSpPr>
        <p:spPr>
          <a:xfrm>
            <a:off x="6129601" y="2271251"/>
            <a:ext cx="0" cy="4269286"/>
          </a:xfrm>
          <a:prstGeom prst="line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91138C-8B3A-4748-A375-E2B9F52FE93E}"/>
                  </a:ext>
                </a:extLst>
              </p:cNvPr>
              <p:cNvSpPr txBox="1"/>
              <p:nvPr/>
            </p:nvSpPr>
            <p:spPr>
              <a:xfrm>
                <a:off x="5649245" y="1621874"/>
                <a:ext cx="2616242" cy="693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36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91138C-8B3A-4748-A375-E2B9F52FE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245" y="1621874"/>
                <a:ext cx="2616242" cy="6937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Isosceles Triangle 69">
                <a:extLst>
                  <a:ext uri="{FF2B5EF4-FFF2-40B4-BE49-F238E27FC236}">
                    <a16:creationId xmlns:a16="http://schemas.microsoft.com/office/drawing/2014/main" id="{66A51409-C588-4109-B87C-1518A22DE796}"/>
                  </a:ext>
                </a:extLst>
              </p:cNvPr>
              <p:cNvSpPr/>
              <p:nvPr/>
            </p:nvSpPr>
            <p:spPr>
              <a:xfrm>
                <a:off x="7482771" y="11697591"/>
                <a:ext cx="2998516" cy="2584928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Isosceles Triangle 69">
                <a:extLst>
                  <a:ext uri="{FF2B5EF4-FFF2-40B4-BE49-F238E27FC236}">
                    <a16:creationId xmlns:a16="http://schemas.microsoft.com/office/drawing/2014/main" id="{66A51409-C588-4109-B87C-1518A22DE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771" y="11697591"/>
                <a:ext cx="2998516" cy="2584928"/>
              </a:xfrm>
              <a:prstGeom prst="triangl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75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3075057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1. MACHINES À </a:t>
            </a:r>
            <a:br>
              <a:rPr lang="fr-CA" sz="6000" b="1" dirty="0"/>
            </a:br>
            <a:r>
              <a:rPr lang="fr-CA" sz="6000" b="1" dirty="0"/>
              <a:t>VECTEURS DE SUPPORT</a:t>
            </a:r>
          </a:p>
        </p:txBody>
      </p:sp>
    </p:spTree>
    <p:extLst>
      <p:ext uri="{BB962C8B-B14F-4D97-AF65-F5344CB8AC3E}">
        <p14:creationId xmlns:p14="http://schemas.microsoft.com/office/powerpoint/2010/main" val="3658614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ARBRES DE DÉCISIONS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3038"/>
            <a:ext cx="12192000" cy="8710077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Essayons la méthode dans </a:t>
            </a:r>
            <a:r>
              <a:rPr lang="fr-CA" sz="4000" dirty="0" err="1"/>
              <a:t>Scikit</a:t>
            </a:r>
            <a:r>
              <a:rPr lang="fr-CA" sz="4000" dirty="0"/>
              <a:t> </a:t>
            </a:r>
            <a:r>
              <a:rPr lang="fr-CA" sz="4000" dirty="0" err="1"/>
              <a:t>Learn</a:t>
            </a:r>
            <a:r>
              <a:rPr lang="fr-CA" sz="4000" dirty="0"/>
              <a:t>.</a:t>
            </a:r>
          </a:p>
          <a:p>
            <a:endParaRPr lang="fr-CA" sz="4000" dirty="0"/>
          </a:p>
          <a:p>
            <a:r>
              <a:rPr lang="fr-CA" sz="4000" dirty="0"/>
              <a:t>L’hyperparamètre correspondant à la profondeur maximale est nommé :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b="1" i="1" dirty="0" err="1"/>
              <a:t>max_depth</a:t>
            </a:r>
            <a:endParaRPr lang="fr-CA" sz="4000" b="1" i="1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dirty="0"/>
              <a:t>Valeur par défaut :</a:t>
            </a:r>
            <a:r>
              <a:rPr lang="fr-CA" sz="4000" b="1" i="1" dirty="0"/>
              <a:t> None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4000" b="1" i="1" dirty="0"/>
          </a:p>
          <a:p>
            <a:r>
              <a:rPr lang="fr-CA" sz="4000" dirty="0"/>
              <a:t>L’hyperparamètre correspondant au nombre minimum d’exemplaire pour créer un nouveau nœud est nommé :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b="1" i="1" dirty="0" err="1"/>
              <a:t>min_samples_split</a:t>
            </a:r>
            <a:endParaRPr lang="fr-CA" sz="4000" b="1" i="1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dirty="0"/>
              <a:t>Valeur par défaut :</a:t>
            </a:r>
            <a:r>
              <a:rPr lang="fr-CA" sz="4000" b="1" i="1" dirty="0"/>
              <a:t> 2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4000" b="1" i="1" dirty="0"/>
          </a:p>
          <a:p>
            <a:r>
              <a:rPr lang="fr-CA" sz="4000" b="1" i="1" dirty="0"/>
              <a:t>Donc, le modèle par défaut est à risque de surapprentissage.</a:t>
            </a:r>
          </a:p>
        </p:txBody>
      </p:sp>
    </p:spTree>
    <p:extLst>
      <p:ext uri="{BB962C8B-B14F-4D97-AF65-F5344CB8AC3E}">
        <p14:creationId xmlns:p14="http://schemas.microsoft.com/office/powerpoint/2010/main" val="411907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ARBRES DE DÉCISIONS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3038"/>
            <a:ext cx="12192000" cy="9202519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En général, les arbres de décision demeurent à risque de surapprentissage.</a:t>
            </a:r>
          </a:p>
          <a:p>
            <a:endParaRPr lang="fr-CA" sz="4000" dirty="0"/>
          </a:p>
          <a:p>
            <a:r>
              <a:rPr lang="fr-CA" sz="4000" dirty="0"/>
              <a:t>Ainsi, les arbres de décisions ont généralement… :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Une variance relativement élevée.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Un biais relativement faible.</a:t>
            </a:r>
          </a:p>
          <a:p>
            <a:endParaRPr lang="fr-CA" sz="4000" b="1" i="1" dirty="0"/>
          </a:p>
          <a:p>
            <a:r>
              <a:rPr lang="fr-CA" sz="4000" dirty="0"/>
              <a:t>Pour améliorer leurs performances on utilise couramment des méthodes dites « d’ensembles ».</a:t>
            </a:r>
          </a:p>
          <a:p>
            <a:endParaRPr lang="fr-CA" sz="4000" dirty="0"/>
          </a:p>
          <a:p>
            <a:r>
              <a:rPr lang="fr-CA" sz="4000" dirty="0"/>
              <a:t>Il existe deux types de méthodes d’ensembles :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dirty="0"/>
              <a:t>Bagging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dirty="0" err="1"/>
              <a:t>Boosting</a:t>
            </a:r>
            <a:endParaRPr lang="fr-CA" sz="4000" dirty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r>
              <a:rPr lang="fr-CA" sz="4000" dirty="0"/>
              <a:t>Nous allons maintenant voir ces deux techniques.</a:t>
            </a:r>
          </a:p>
        </p:txBody>
      </p:sp>
    </p:spTree>
    <p:extLst>
      <p:ext uri="{BB962C8B-B14F-4D97-AF65-F5344CB8AC3E}">
        <p14:creationId xmlns:p14="http://schemas.microsoft.com/office/powerpoint/2010/main" val="676718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307505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3. FORÊTS ALÉATOIRES (BAGGING)</a:t>
            </a:r>
          </a:p>
        </p:txBody>
      </p:sp>
    </p:spTree>
    <p:extLst>
      <p:ext uri="{BB962C8B-B14F-4D97-AF65-F5344CB8AC3E}">
        <p14:creationId xmlns:p14="http://schemas.microsoft.com/office/powerpoint/2010/main" val="2150454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FORÊTS ALÉATOIRES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070C8-6D50-4FFE-902F-2C89A0E81EDD}"/>
              </a:ext>
            </a:extLst>
          </p:cNvPr>
          <p:cNvSpPr txBox="1"/>
          <p:nvPr/>
        </p:nvSpPr>
        <p:spPr>
          <a:xfrm>
            <a:off x="0" y="-3038"/>
            <a:ext cx="12192000" cy="747897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Le bagging (</a:t>
            </a:r>
            <a:r>
              <a:rPr lang="fr-CA" sz="4000" b="1" i="1" dirty="0"/>
              <a:t>B</a:t>
            </a:r>
            <a:r>
              <a:rPr lang="fr-CA" sz="4000" i="1" dirty="0"/>
              <a:t>ootstrap </a:t>
            </a:r>
            <a:r>
              <a:rPr lang="fr-CA" sz="4000" b="1" i="1" dirty="0" err="1"/>
              <a:t>AGG</a:t>
            </a:r>
            <a:r>
              <a:rPr lang="fr-CA" sz="4000" i="1" dirty="0" err="1"/>
              <a:t>regation</a:t>
            </a:r>
            <a:r>
              <a:rPr lang="fr-CA" sz="4000" dirty="0"/>
              <a:t>) est une technique visant principalement à </a:t>
            </a:r>
            <a:r>
              <a:rPr lang="fr-CA" sz="4000" b="1" dirty="0"/>
              <a:t>réduire la variance </a:t>
            </a:r>
            <a:r>
              <a:rPr lang="fr-CA" sz="4000" dirty="0"/>
              <a:t>du modèle.</a:t>
            </a:r>
          </a:p>
          <a:p>
            <a:endParaRPr lang="fr-CA" sz="4000" dirty="0"/>
          </a:p>
          <a:p>
            <a:r>
              <a:rPr lang="fr-CA" sz="4000" dirty="0"/>
              <a:t>L’idée générale est de… :</a:t>
            </a:r>
          </a:p>
          <a:p>
            <a:pPr marL="742950" indent="-742950">
              <a:buFont typeface="+mj-lt"/>
              <a:buAutoNum type="arabicPeriod"/>
            </a:pPr>
            <a:endParaRPr lang="fr-CA" sz="4000" dirty="0"/>
          </a:p>
          <a:p>
            <a:pPr marL="742950" indent="-742950">
              <a:buFont typeface="+mj-lt"/>
              <a:buAutoNum type="arabicPeriod"/>
            </a:pPr>
            <a:r>
              <a:rPr lang="fr-CA" sz="4000" dirty="0"/>
              <a:t>…entraîner un ensemble de modèles indépendants les uns des autres utilisant chacun une version différente de l’ensemble de données (</a:t>
            </a:r>
            <a:r>
              <a:rPr lang="fr-CA" sz="4000" b="1" i="1" dirty="0" err="1"/>
              <a:t>bootstrap</a:t>
            </a:r>
            <a:r>
              <a:rPr lang="fr-CA" sz="4000" dirty="0"/>
              <a:t>)</a:t>
            </a:r>
            <a:r>
              <a:rPr lang="fr-CA" sz="4000" i="1" dirty="0"/>
              <a:t>.</a:t>
            </a:r>
          </a:p>
          <a:p>
            <a:pPr marL="742950" indent="-742950">
              <a:buFont typeface="+mj-lt"/>
              <a:buAutoNum type="arabicPeriod"/>
            </a:pPr>
            <a:endParaRPr lang="fr-CA" sz="4000" dirty="0"/>
          </a:p>
          <a:p>
            <a:pPr marL="742950" indent="-742950">
              <a:buFont typeface="+mj-lt"/>
              <a:buAutoNum type="arabicPeriod"/>
            </a:pPr>
            <a:r>
              <a:rPr lang="fr-CA" sz="4000" dirty="0"/>
              <a:t>…utiliser l’ensemble des prédictions de tous les modèles entraînés pour faire une prédiction sur une nouvelle donnée (</a:t>
            </a:r>
            <a:r>
              <a:rPr lang="fr-CA" sz="4000" b="1" i="1" dirty="0" err="1"/>
              <a:t>aggregation</a:t>
            </a:r>
            <a:r>
              <a:rPr lang="fr-CA" sz="4000" dirty="0"/>
              <a:t>)</a:t>
            </a:r>
            <a:r>
              <a:rPr lang="fr-CA" sz="4000" b="1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1488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FORÊTS ALÉATOIRES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070C8-6D50-4FFE-902F-2C89A0E81EDD}"/>
              </a:ext>
            </a:extLst>
          </p:cNvPr>
          <p:cNvSpPr txBox="1"/>
          <p:nvPr/>
        </p:nvSpPr>
        <p:spPr>
          <a:xfrm>
            <a:off x="0" y="-3038"/>
            <a:ext cx="12192000" cy="1271117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fr-CA" sz="4000" dirty="0"/>
              <a:t>…entraîner un ensemble de modèles indépendants les uns des autres.</a:t>
            </a:r>
          </a:p>
          <a:p>
            <a:endParaRPr lang="fr-CA" sz="4000" dirty="0"/>
          </a:p>
          <a:p>
            <a:r>
              <a:rPr lang="fr-CA" sz="4000" dirty="0"/>
              <a:t>Dans le contexte des arbres de décisions, chaque arbre de décision est construit avec un ensemble de données différent.</a:t>
            </a:r>
          </a:p>
          <a:p>
            <a:endParaRPr lang="fr-CA" sz="4000" dirty="0"/>
          </a:p>
          <a:p>
            <a:r>
              <a:rPr lang="fr-CA" sz="4000" dirty="0"/>
              <a:t>Chaque version de l’ensemble de données est construit de la même manière, en utilisant une méthode de type </a:t>
            </a:r>
            <a:r>
              <a:rPr lang="fr-CA" sz="4000" i="1" dirty="0" err="1"/>
              <a:t>bootstrap</a:t>
            </a:r>
            <a:r>
              <a:rPr lang="fr-CA" sz="4000" i="1" dirty="0"/>
              <a:t> </a:t>
            </a:r>
            <a:r>
              <a:rPr lang="fr-CA" sz="4000" dirty="0"/>
              <a:t>:</a:t>
            </a:r>
          </a:p>
          <a:p>
            <a:endParaRPr lang="fr-CA" sz="40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dirty="0"/>
              <a:t>On construit le nouvel ensemble de données en tirant aléatoirement </a:t>
            </a:r>
            <a:r>
              <a:rPr lang="fr-CA" sz="4000" i="1" dirty="0"/>
              <a:t>N</a:t>
            </a:r>
            <a:r>
              <a:rPr lang="fr-CA" sz="4000" dirty="0"/>
              <a:t> exemples à partir de l’ensemble d’entraînement.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dirty="0"/>
              <a:t>Le tirage aléatoire est réalisé « avec remise ». 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Ceci signifie que si un exemple a déjà été tiré au hasard, et qu’il fait donc déjà partie du nouvel ensemble, il a néanmoins autant de chances que les autres d’être tiré au hasard pour les exemples suivants du même nouvel ensemble.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0DED64-DF50-46E6-B163-06E1801B7F5D}"/>
              </a:ext>
            </a:extLst>
          </p:cNvPr>
          <p:cNvSpPr/>
          <p:nvPr/>
        </p:nvSpPr>
        <p:spPr>
          <a:xfrm>
            <a:off x="0" y="13096565"/>
            <a:ext cx="943429" cy="2654710"/>
          </a:xfrm>
          <a:prstGeom prst="rect">
            <a:avLst/>
          </a:prstGeom>
          <a:solidFill>
            <a:schemeClr val="bg1"/>
          </a:solidFill>
          <a:ln w="76200">
            <a:solidFill>
              <a:srgbClr val="085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549EEE-F425-4951-9AEA-54ACDEE88647}"/>
                  </a:ext>
                </a:extLst>
              </p:cNvPr>
              <p:cNvSpPr txBox="1"/>
              <p:nvPr/>
            </p:nvSpPr>
            <p:spPr>
              <a:xfrm>
                <a:off x="108186" y="13125918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549EEE-F425-4951-9AEA-54ACDEE88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6" y="13125918"/>
                <a:ext cx="675249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23DFDA-7680-480F-8BC2-6E19DE002D4C}"/>
                  </a:ext>
                </a:extLst>
              </p:cNvPr>
              <p:cNvSpPr txBox="1"/>
              <p:nvPr/>
            </p:nvSpPr>
            <p:spPr>
              <a:xfrm>
                <a:off x="106635" y="13665587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23DFDA-7680-480F-8BC2-6E19DE0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35" y="13665587"/>
                <a:ext cx="675249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3C71E6-7BC0-4F7D-BA02-FF65326A7630}"/>
                  </a:ext>
                </a:extLst>
              </p:cNvPr>
              <p:cNvSpPr txBox="1"/>
              <p:nvPr/>
            </p:nvSpPr>
            <p:spPr>
              <a:xfrm>
                <a:off x="105084" y="14234609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3C71E6-7BC0-4F7D-BA02-FF65326A7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4" y="14234609"/>
                <a:ext cx="675249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7392915-F165-4B26-8951-71D692F5B228}"/>
                  </a:ext>
                </a:extLst>
              </p:cNvPr>
              <p:cNvSpPr txBox="1"/>
              <p:nvPr/>
            </p:nvSpPr>
            <p:spPr>
              <a:xfrm>
                <a:off x="105084" y="14803631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7392915-F165-4B26-8951-71D692F5B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4" y="14803631"/>
                <a:ext cx="67524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98C4CBA7-E6D1-4776-B887-E2352E7B6CCE}"/>
              </a:ext>
            </a:extLst>
          </p:cNvPr>
          <p:cNvSpPr/>
          <p:nvPr/>
        </p:nvSpPr>
        <p:spPr>
          <a:xfrm>
            <a:off x="2198914" y="13096565"/>
            <a:ext cx="943429" cy="2654710"/>
          </a:xfrm>
          <a:prstGeom prst="rect">
            <a:avLst/>
          </a:prstGeom>
          <a:solidFill>
            <a:schemeClr val="bg1"/>
          </a:solidFill>
          <a:ln w="76200">
            <a:solidFill>
              <a:srgbClr val="085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37E2C8-D95E-4542-B8EE-DE7600AB9B50}"/>
                  </a:ext>
                </a:extLst>
              </p:cNvPr>
              <p:cNvSpPr txBox="1"/>
              <p:nvPr/>
            </p:nvSpPr>
            <p:spPr>
              <a:xfrm>
                <a:off x="2307100" y="13125918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37E2C8-D95E-4542-B8EE-DE7600AB9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100" y="13125918"/>
                <a:ext cx="675249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D65678E-B788-4DA6-A7E7-69D87575AD95}"/>
                  </a:ext>
                </a:extLst>
              </p:cNvPr>
              <p:cNvSpPr txBox="1"/>
              <p:nvPr/>
            </p:nvSpPr>
            <p:spPr>
              <a:xfrm>
                <a:off x="2305549" y="13665587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D65678E-B788-4DA6-A7E7-69D87575A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549" y="13665587"/>
                <a:ext cx="675249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FE5044D-FB90-4EDC-9E70-A6C50AC1A7D0}"/>
                  </a:ext>
                </a:extLst>
              </p:cNvPr>
              <p:cNvSpPr txBox="1"/>
              <p:nvPr/>
            </p:nvSpPr>
            <p:spPr>
              <a:xfrm>
                <a:off x="2303998" y="14234609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fr-CA" sz="4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FE5044D-FB90-4EDC-9E70-A6C50AC1A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998" y="14234609"/>
                <a:ext cx="675249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F01871-09F2-4118-B6B5-1689BFECFDC1}"/>
                  </a:ext>
                </a:extLst>
              </p:cNvPr>
              <p:cNvSpPr txBox="1"/>
              <p:nvPr/>
            </p:nvSpPr>
            <p:spPr>
              <a:xfrm>
                <a:off x="2303998" y="14803631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F01871-09F2-4118-B6B5-1689BFECF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998" y="14803631"/>
                <a:ext cx="675249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297CF1B1-202B-4BCB-9260-CF14E214FD63}"/>
              </a:ext>
            </a:extLst>
          </p:cNvPr>
          <p:cNvSpPr/>
          <p:nvPr/>
        </p:nvSpPr>
        <p:spPr>
          <a:xfrm>
            <a:off x="3454399" y="13096565"/>
            <a:ext cx="943429" cy="2654710"/>
          </a:xfrm>
          <a:prstGeom prst="rect">
            <a:avLst/>
          </a:prstGeom>
          <a:solidFill>
            <a:schemeClr val="bg1"/>
          </a:solidFill>
          <a:ln w="76200">
            <a:solidFill>
              <a:srgbClr val="085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1AE869D-AD07-4CC8-B099-DCD5872292B0}"/>
                  </a:ext>
                </a:extLst>
              </p:cNvPr>
              <p:cNvSpPr txBox="1"/>
              <p:nvPr/>
            </p:nvSpPr>
            <p:spPr>
              <a:xfrm>
                <a:off x="3562585" y="13125918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1AE869D-AD07-4CC8-B099-DCD587229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585" y="13125918"/>
                <a:ext cx="675249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ADCD53C-2613-4655-87C1-8AB9E1031AAD}"/>
                  </a:ext>
                </a:extLst>
              </p:cNvPr>
              <p:cNvSpPr txBox="1"/>
              <p:nvPr/>
            </p:nvSpPr>
            <p:spPr>
              <a:xfrm>
                <a:off x="3561034" y="13665587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CA" sz="40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ADCD53C-2613-4655-87C1-8AB9E1031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034" y="13665587"/>
                <a:ext cx="675249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113136-3355-4895-BB35-DA0E029F9733}"/>
                  </a:ext>
                </a:extLst>
              </p:cNvPr>
              <p:cNvSpPr txBox="1"/>
              <p:nvPr/>
            </p:nvSpPr>
            <p:spPr>
              <a:xfrm>
                <a:off x="3559483" y="14234609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fr-CA" sz="4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113136-3355-4895-BB35-DA0E029F9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483" y="14234609"/>
                <a:ext cx="675249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95538DD-2F11-4CA8-ABA1-E2C0D4662DE9}"/>
                  </a:ext>
                </a:extLst>
              </p:cNvPr>
              <p:cNvSpPr txBox="1"/>
              <p:nvPr/>
            </p:nvSpPr>
            <p:spPr>
              <a:xfrm>
                <a:off x="3559483" y="14803631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95538DD-2F11-4CA8-ABA1-E2C0D4662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483" y="14803631"/>
                <a:ext cx="675249" cy="7078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59D7F098-78E6-4E56-AD13-0EE4122BFF0D}"/>
              </a:ext>
            </a:extLst>
          </p:cNvPr>
          <p:cNvSpPr/>
          <p:nvPr/>
        </p:nvSpPr>
        <p:spPr>
          <a:xfrm>
            <a:off x="4709884" y="13096565"/>
            <a:ext cx="943429" cy="2654710"/>
          </a:xfrm>
          <a:prstGeom prst="rect">
            <a:avLst/>
          </a:prstGeom>
          <a:solidFill>
            <a:schemeClr val="bg1"/>
          </a:solidFill>
          <a:ln w="76200">
            <a:solidFill>
              <a:srgbClr val="085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A68039-FD43-4839-A2E5-7A78B39AFDCC}"/>
                  </a:ext>
                </a:extLst>
              </p:cNvPr>
              <p:cNvSpPr txBox="1"/>
              <p:nvPr/>
            </p:nvSpPr>
            <p:spPr>
              <a:xfrm>
                <a:off x="4818070" y="13125918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A68039-FD43-4839-A2E5-7A78B39AF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070" y="13125918"/>
                <a:ext cx="675249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700B0BE-5557-4701-85EF-826ECBF09281}"/>
                  </a:ext>
                </a:extLst>
              </p:cNvPr>
              <p:cNvSpPr txBox="1"/>
              <p:nvPr/>
            </p:nvSpPr>
            <p:spPr>
              <a:xfrm>
                <a:off x="4816519" y="13665587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700B0BE-5557-4701-85EF-826ECBF09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519" y="13665587"/>
                <a:ext cx="675249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872A9C1-F33F-40EF-A567-CEE534EECCE8}"/>
                  </a:ext>
                </a:extLst>
              </p:cNvPr>
              <p:cNvSpPr txBox="1"/>
              <p:nvPr/>
            </p:nvSpPr>
            <p:spPr>
              <a:xfrm>
                <a:off x="4814968" y="14234609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872A9C1-F33F-40EF-A567-CEE534EEC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968" y="14234609"/>
                <a:ext cx="675249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F83928E-8A5D-4186-98B2-5BB8C325A549}"/>
                  </a:ext>
                </a:extLst>
              </p:cNvPr>
              <p:cNvSpPr txBox="1"/>
              <p:nvPr/>
            </p:nvSpPr>
            <p:spPr>
              <a:xfrm>
                <a:off x="4814968" y="14803631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F83928E-8A5D-4186-98B2-5BB8C325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968" y="14803631"/>
                <a:ext cx="675249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84E10027-2081-4304-88F8-DE5DD8E7823F}"/>
              </a:ext>
            </a:extLst>
          </p:cNvPr>
          <p:cNvSpPr/>
          <p:nvPr/>
        </p:nvSpPr>
        <p:spPr>
          <a:xfrm>
            <a:off x="5965369" y="13096565"/>
            <a:ext cx="943429" cy="2654710"/>
          </a:xfrm>
          <a:prstGeom prst="rect">
            <a:avLst/>
          </a:prstGeom>
          <a:solidFill>
            <a:schemeClr val="bg1"/>
          </a:solidFill>
          <a:ln w="76200">
            <a:solidFill>
              <a:srgbClr val="085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ACDBF6F-9271-4401-A85B-0E1FEBCC4FD7}"/>
                  </a:ext>
                </a:extLst>
              </p:cNvPr>
              <p:cNvSpPr txBox="1"/>
              <p:nvPr/>
            </p:nvSpPr>
            <p:spPr>
              <a:xfrm>
                <a:off x="6073555" y="13125918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ACDBF6F-9271-4401-A85B-0E1FEBCC4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555" y="13125918"/>
                <a:ext cx="675249" cy="70788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E7A5985-5C75-482A-A21B-D1E29DF539EF}"/>
                  </a:ext>
                </a:extLst>
              </p:cNvPr>
              <p:cNvSpPr txBox="1"/>
              <p:nvPr/>
            </p:nvSpPr>
            <p:spPr>
              <a:xfrm>
                <a:off x="6072004" y="13665587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E7A5985-5C75-482A-A21B-D1E29DF53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004" y="13665587"/>
                <a:ext cx="675249" cy="70788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BC16C27-6D0A-47DB-A300-977137FBB341}"/>
                  </a:ext>
                </a:extLst>
              </p:cNvPr>
              <p:cNvSpPr txBox="1"/>
              <p:nvPr/>
            </p:nvSpPr>
            <p:spPr>
              <a:xfrm>
                <a:off x="6070453" y="14234609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BC16C27-6D0A-47DB-A300-977137FBB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453" y="14234609"/>
                <a:ext cx="675249" cy="70788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59A5893-EF69-4389-A961-3CE6DB210FFD}"/>
                  </a:ext>
                </a:extLst>
              </p:cNvPr>
              <p:cNvSpPr txBox="1"/>
              <p:nvPr/>
            </p:nvSpPr>
            <p:spPr>
              <a:xfrm>
                <a:off x="6070453" y="14803631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fr-CA" sz="40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59A5893-EF69-4389-A961-3CE6DB21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453" y="14803631"/>
                <a:ext cx="675249" cy="70788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DDD430F8-7F8D-436A-9AE5-39A7738ADB00}"/>
              </a:ext>
            </a:extLst>
          </p:cNvPr>
          <p:cNvSpPr/>
          <p:nvPr/>
        </p:nvSpPr>
        <p:spPr>
          <a:xfrm>
            <a:off x="7220854" y="13096565"/>
            <a:ext cx="943429" cy="2654710"/>
          </a:xfrm>
          <a:prstGeom prst="rect">
            <a:avLst/>
          </a:prstGeom>
          <a:solidFill>
            <a:schemeClr val="bg1"/>
          </a:solidFill>
          <a:ln w="76200">
            <a:solidFill>
              <a:srgbClr val="085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72E3100-E0EF-4F5B-9618-8442E0D58C54}"/>
                  </a:ext>
                </a:extLst>
              </p:cNvPr>
              <p:cNvSpPr txBox="1"/>
              <p:nvPr/>
            </p:nvSpPr>
            <p:spPr>
              <a:xfrm>
                <a:off x="7329040" y="13125918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72E3100-E0EF-4F5B-9618-8442E0D58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040" y="13125918"/>
                <a:ext cx="675249" cy="70788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8629A79-2D6D-41B5-8112-EBDEB8317309}"/>
                  </a:ext>
                </a:extLst>
              </p:cNvPr>
              <p:cNvSpPr txBox="1"/>
              <p:nvPr/>
            </p:nvSpPr>
            <p:spPr>
              <a:xfrm>
                <a:off x="7327489" y="13665587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8629A79-2D6D-41B5-8112-EBDEB8317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489" y="13665587"/>
                <a:ext cx="675249" cy="70788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53F6ADA-0AF7-451D-8987-FF437E1C1B51}"/>
                  </a:ext>
                </a:extLst>
              </p:cNvPr>
              <p:cNvSpPr txBox="1"/>
              <p:nvPr/>
            </p:nvSpPr>
            <p:spPr>
              <a:xfrm>
                <a:off x="7325938" y="14234609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53F6ADA-0AF7-451D-8987-FF437E1C1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938" y="14234609"/>
                <a:ext cx="675249" cy="70788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772147A-F1DA-4106-A078-23D7367F7977}"/>
                  </a:ext>
                </a:extLst>
              </p:cNvPr>
              <p:cNvSpPr txBox="1"/>
              <p:nvPr/>
            </p:nvSpPr>
            <p:spPr>
              <a:xfrm>
                <a:off x="7325938" y="14803631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772147A-F1DA-4106-A078-23D7367F7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938" y="14803631"/>
                <a:ext cx="675249" cy="707886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052F589-F885-4C7C-BDA3-95F1981B1247}"/>
                  </a:ext>
                </a:extLst>
              </p:cNvPr>
              <p:cNvSpPr txBox="1"/>
              <p:nvPr/>
            </p:nvSpPr>
            <p:spPr>
              <a:xfrm>
                <a:off x="8476339" y="13880666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fr-CA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052F589-F885-4C7C-BDA3-95F1981B1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339" y="13880666"/>
                <a:ext cx="675249" cy="707886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DAC99CAA-4746-4C78-A4C5-9354250D034C}"/>
              </a:ext>
            </a:extLst>
          </p:cNvPr>
          <p:cNvSpPr txBox="1"/>
          <p:nvPr/>
        </p:nvSpPr>
        <p:spPr>
          <a:xfrm>
            <a:off x="-1279738" y="17270319"/>
            <a:ext cx="34448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600" dirty="0"/>
              <a:t>Ensemble d’entraînement</a:t>
            </a:r>
            <a:br>
              <a:rPr lang="fr-CA" sz="3600" dirty="0"/>
            </a:br>
            <a:r>
              <a:rPr lang="fr-CA" sz="3600" b="1" dirty="0"/>
              <a:t>original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9634F72-F5B6-4A39-B01C-620B1985C40F}"/>
              </a:ext>
            </a:extLst>
          </p:cNvPr>
          <p:cNvSpPr txBox="1"/>
          <p:nvPr/>
        </p:nvSpPr>
        <p:spPr>
          <a:xfrm>
            <a:off x="3895704" y="17270319"/>
            <a:ext cx="34448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600" dirty="0"/>
              <a:t>Ensembles</a:t>
            </a:r>
            <a:br>
              <a:rPr lang="fr-CA" sz="3600" dirty="0"/>
            </a:br>
            <a:r>
              <a:rPr lang="fr-CA" sz="3600" dirty="0"/>
              <a:t>obtenus par</a:t>
            </a:r>
            <a:br>
              <a:rPr lang="fr-CA" sz="3600" dirty="0"/>
            </a:br>
            <a:r>
              <a:rPr lang="fr-CA" sz="3600" b="1" dirty="0" err="1"/>
              <a:t>bootstrap</a:t>
            </a:r>
            <a:endParaRPr lang="fr-CA" sz="3600" b="1" dirty="0"/>
          </a:p>
        </p:txBody>
      </p:sp>
      <p:sp>
        <p:nvSpPr>
          <p:cNvPr id="75" name="Right Brace 74">
            <a:extLst>
              <a:ext uri="{FF2B5EF4-FFF2-40B4-BE49-F238E27FC236}">
                <a16:creationId xmlns:a16="http://schemas.microsoft.com/office/drawing/2014/main" id="{A6457E93-F800-43A0-A824-FDCA2BCB6F08}"/>
              </a:ext>
            </a:extLst>
          </p:cNvPr>
          <p:cNvSpPr/>
          <p:nvPr/>
        </p:nvSpPr>
        <p:spPr>
          <a:xfrm rot="5400000">
            <a:off x="5251144" y="12729785"/>
            <a:ext cx="688554" cy="7112334"/>
          </a:xfrm>
          <a:prstGeom prst="rightBrace">
            <a:avLst/>
          </a:prstGeom>
          <a:ln w="76200">
            <a:solidFill>
              <a:srgbClr val="085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37669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FORÊTS ALÉATOIRES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070C8-6D50-4FFE-902F-2C89A0E81EDD}"/>
              </a:ext>
            </a:extLst>
          </p:cNvPr>
          <p:cNvSpPr txBox="1"/>
          <p:nvPr/>
        </p:nvSpPr>
        <p:spPr>
          <a:xfrm>
            <a:off x="0" y="-3038"/>
            <a:ext cx="12192000" cy="1548116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fr-CA" sz="4000" dirty="0"/>
              <a:t>…entraîner un ensemble de modèles indépendants les uns des autres.</a:t>
            </a:r>
          </a:p>
          <a:p>
            <a:endParaRPr lang="fr-CA" sz="4000" dirty="0"/>
          </a:p>
          <a:p>
            <a:r>
              <a:rPr lang="fr-CA" sz="4000" dirty="0"/>
              <a:t>Chaque arbre est donc entraîné sur un ensemble de données distinct.</a:t>
            </a:r>
          </a:p>
          <a:p>
            <a:endParaRPr lang="fr-CA" sz="4000" dirty="0"/>
          </a:p>
          <a:p>
            <a:r>
              <a:rPr lang="fr-CA" sz="4000" dirty="0"/>
              <a:t>Toutefois, chaque arbre de décision est construit de la même manière que si on en avait qu’un seul..</a:t>
            </a:r>
          </a:p>
          <a:p>
            <a:endParaRPr lang="fr-CA" sz="4000" dirty="0"/>
          </a:p>
          <a:p>
            <a:r>
              <a:rPr lang="fr-CA" sz="4000" dirty="0"/>
              <a:t>…ou presque… :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dirty="0"/>
              <a:t>La version du </a:t>
            </a:r>
            <a:r>
              <a:rPr lang="fr-CA" sz="4000" i="1" dirty="0"/>
              <a:t>bagging</a:t>
            </a:r>
            <a:r>
              <a:rPr lang="fr-CA" sz="4000" dirty="0"/>
              <a:t> la plus utilisée avec les arbres de décisions est appelée « </a:t>
            </a:r>
            <a:r>
              <a:rPr lang="fr-CA" sz="4000" b="1" dirty="0"/>
              <a:t>Forêt aléatoire</a:t>
            </a:r>
            <a:r>
              <a:rPr lang="fr-CA" sz="4000" dirty="0"/>
              <a:t> » </a:t>
            </a:r>
            <a:r>
              <a:rPr lang="fr-CA" sz="4000" i="1" dirty="0"/>
              <a:t>(</a:t>
            </a:r>
            <a:r>
              <a:rPr lang="fr-CA" sz="4000" i="1" dirty="0" err="1"/>
              <a:t>random</a:t>
            </a:r>
            <a:r>
              <a:rPr lang="fr-CA" sz="4000" i="1" dirty="0"/>
              <a:t> </a:t>
            </a:r>
            <a:r>
              <a:rPr lang="fr-CA" sz="4000" i="1" dirty="0" err="1"/>
              <a:t>forest</a:t>
            </a:r>
            <a:r>
              <a:rPr lang="fr-CA" sz="4000" dirty="0"/>
              <a:t>)</a:t>
            </a:r>
            <a:r>
              <a:rPr lang="fr-CA" sz="4000" i="1" dirty="0"/>
              <a:t>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4000" i="1" dirty="0"/>
          </a:p>
          <a:p>
            <a:r>
              <a:rPr lang="fr-CA" sz="4000" dirty="0"/>
              <a:t>Dans cette version, on ajoute un hyperparamètre à ceux déjà utilisés (profondeur maximum et nombre d’exemples minimum pour construire un nouveau nœud).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b="1" dirty="0"/>
              <a:t>On peut maintenant également sélectionner le nombre de caractéristiques utilisées par l’arbre de décision.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4000" b="1" dirty="0"/>
          </a:p>
          <a:p>
            <a:r>
              <a:rPr lang="fr-CA" sz="4000" dirty="0"/>
              <a:t>Ceci permet d’augmenter davantage la variance des modèles.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dirty="0"/>
              <a:t>Toutefois, on augmente ainsi le biais de chaque arbre de décision considéré individuellement..</a:t>
            </a:r>
          </a:p>
        </p:txBody>
      </p:sp>
    </p:spTree>
    <p:extLst>
      <p:ext uri="{BB962C8B-B14F-4D97-AF65-F5344CB8AC3E}">
        <p14:creationId xmlns:p14="http://schemas.microsoft.com/office/powerpoint/2010/main" val="4081305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FORÊTS ALÉATOIRES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070C8-6D50-4FFE-902F-2C89A0E81EDD}"/>
              </a:ext>
            </a:extLst>
          </p:cNvPr>
          <p:cNvSpPr txBox="1"/>
          <p:nvPr/>
        </p:nvSpPr>
        <p:spPr>
          <a:xfrm>
            <a:off x="0" y="-3038"/>
            <a:ext cx="12192000" cy="1178784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Et c’est ici qu’entre en jeu le deuxième élément de des méthodes de </a:t>
            </a:r>
            <a:r>
              <a:rPr lang="fr-CA" sz="4000" i="1" dirty="0"/>
              <a:t>bagging </a:t>
            </a:r>
            <a:r>
              <a:rPr lang="fr-CA" sz="4000" dirty="0"/>
              <a:t>:</a:t>
            </a:r>
          </a:p>
          <a:p>
            <a:endParaRPr lang="fr-CA" sz="4000" dirty="0"/>
          </a:p>
          <a:p>
            <a:pPr marL="742950" indent="-742950">
              <a:buFont typeface="+mj-lt"/>
              <a:buAutoNum type="arabicPeriod" startAt="2"/>
            </a:pPr>
            <a:r>
              <a:rPr lang="fr-CA" sz="4000" dirty="0"/>
              <a:t>…utiliser l’ensemble des prédictions de tous les modèles entraînés pour faire une prédiction sur une nouvelle donnée (</a:t>
            </a:r>
            <a:r>
              <a:rPr lang="fr-CA" sz="4000" b="1" i="1" dirty="0" err="1"/>
              <a:t>aggregation</a:t>
            </a:r>
            <a:r>
              <a:rPr lang="fr-CA" sz="4000" dirty="0"/>
              <a:t>)</a:t>
            </a:r>
            <a:r>
              <a:rPr lang="fr-CA" sz="4000" b="1" i="1" dirty="0"/>
              <a:t>.</a:t>
            </a:r>
          </a:p>
          <a:p>
            <a:endParaRPr lang="fr-CA" sz="4000" dirty="0"/>
          </a:p>
          <a:p>
            <a:r>
              <a:rPr lang="fr-CA" sz="4000" dirty="0"/>
              <a:t>Spécifiquement, dans les forêts aléatoires utilisées en classification, chaque arbre va tenter de prédire la classe d’un nouvel exemple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b="1" dirty="0"/>
              <a:t>La classe recevant le plus de votes est choisie.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4000" b="1" dirty="0"/>
          </a:p>
          <a:p>
            <a:r>
              <a:rPr lang="fr-CA" sz="4000" dirty="0"/>
              <a:t>Cette agrégation des résultats permet généralement de conserver un biais relativement bas, tout en diminuer la variance du modèle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Les méthodes de bagging, et ici spécifiquement la méthode des forêts aléatoires, permettent ainsi de diminuer l’erreur de généralisation par rapport à une méthode utilisant un arbre de décision unique.</a:t>
            </a:r>
          </a:p>
        </p:txBody>
      </p:sp>
    </p:spTree>
    <p:extLst>
      <p:ext uri="{BB962C8B-B14F-4D97-AF65-F5344CB8AC3E}">
        <p14:creationId xmlns:p14="http://schemas.microsoft.com/office/powerpoint/2010/main" val="3628909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FORÊTS ALÉATOIRES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070C8-6D50-4FFE-902F-2C89A0E81EDD}"/>
              </a:ext>
            </a:extLst>
          </p:cNvPr>
          <p:cNvSpPr txBox="1"/>
          <p:nvPr/>
        </p:nvSpPr>
        <p:spPr>
          <a:xfrm>
            <a:off x="0" y="-3038"/>
            <a:ext cx="12192000" cy="8094524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Notons que les méthodes de bagging (incluant les forêts aléatoires) peuvent être utilisées tant dans un contexte de classification que dans un contexte de régression.</a:t>
            </a:r>
          </a:p>
          <a:p>
            <a:endParaRPr lang="fr-CA" sz="4000" dirty="0"/>
          </a:p>
          <a:p>
            <a:r>
              <a:rPr lang="fr-CA" sz="4000" dirty="0"/>
              <a:t>Dans le contexte de régression, on moment de l’agrégation, on prend généralement la moyenne des résultats des différents arbres.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dirty="0"/>
              <a:t>Les résiduels correspondent à la somme des carrés de l’erreur (comme dans le cas d’une régression linéaire).</a:t>
            </a:r>
          </a:p>
          <a:p>
            <a:endParaRPr lang="fr-CA" sz="4000" dirty="0"/>
          </a:p>
          <a:p>
            <a:r>
              <a:rPr lang="fr-CA" sz="4000" dirty="0"/>
              <a:t>Essayons un exemple de classification avec forêt aléatoire dans </a:t>
            </a:r>
            <a:r>
              <a:rPr lang="fr-CA" sz="4000" dirty="0" err="1"/>
              <a:t>Scikit</a:t>
            </a:r>
            <a:r>
              <a:rPr lang="fr-CA" sz="4000" dirty="0"/>
              <a:t> </a:t>
            </a:r>
            <a:r>
              <a:rPr lang="fr-CA" sz="4000" dirty="0" err="1"/>
              <a:t>Learn</a:t>
            </a:r>
            <a:r>
              <a:rPr lang="fr-CA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9933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307505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4. BOOSTING DE GRADIENT</a:t>
            </a:r>
          </a:p>
        </p:txBody>
      </p:sp>
    </p:spTree>
    <p:extLst>
      <p:ext uri="{BB962C8B-B14F-4D97-AF65-F5344CB8AC3E}">
        <p14:creationId xmlns:p14="http://schemas.microsoft.com/office/powerpoint/2010/main" val="900537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070C8-6D50-4FFE-902F-2C89A0E81EDD}"/>
              </a:ext>
            </a:extLst>
          </p:cNvPr>
          <p:cNvSpPr txBox="1"/>
          <p:nvPr/>
        </p:nvSpPr>
        <p:spPr>
          <a:xfrm>
            <a:off x="0" y="-3038"/>
            <a:ext cx="12192000" cy="8094524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Le </a:t>
            </a:r>
            <a:r>
              <a:rPr lang="fr-CA" sz="4000" i="1" dirty="0" err="1"/>
              <a:t>boosting</a:t>
            </a:r>
            <a:r>
              <a:rPr lang="fr-CA" sz="4000" i="1" dirty="0"/>
              <a:t> </a:t>
            </a:r>
            <a:r>
              <a:rPr lang="fr-CA" sz="4000" dirty="0"/>
              <a:t>est une méthode qui permet de réduire à la fois le biais et la variance.</a:t>
            </a:r>
          </a:p>
          <a:p>
            <a:endParaRPr lang="fr-CA" sz="4000" dirty="0"/>
          </a:p>
          <a:p>
            <a:r>
              <a:rPr lang="fr-CA" sz="4000" dirty="0"/>
              <a:t>Comme dans le cas du </a:t>
            </a:r>
            <a:r>
              <a:rPr lang="fr-CA" sz="4000" i="1" dirty="0"/>
              <a:t>bagging</a:t>
            </a:r>
            <a:r>
              <a:rPr lang="fr-CA" sz="4000" dirty="0"/>
              <a:t>, on souhaite mettre à profit un ensemble de modèles.</a:t>
            </a:r>
          </a:p>
          <a:p>
            <a:endParaRPr lang="fr-CA" sz="4000" dirty="0"/>
          </a:p>
          <a:p>
            <a:r>
              <a:rPr lang="fr-CA" sz="4000" dirty="0"/>
              <a:t>Toutefois, ici, chaque nouveau modèle (par exemple chaque arbre de décisions), constitue une « extension » des modèles précédents.</a:t>
            </a:r>
          </a:p>
          <a:p>
            <a:endParaRPr lang="fr-CA" sz="4000" i="1" dirty="0"/>
          </a:p>
          <a:p>
            <a:r>
              <a:rPr lang="fr-CA" sz="4000" dirty="0"/>
              <a:t>L’expression « </a:t>
            </a:r>
            <a:r>
              <a:rPr lang="fr-CA" sz="4000" dirty="0" err="1"/>
              <a:t>boosting</a:t>
            </a:r>
            <a:r>
              <a:rPr lang="fr-CA" sz="4000" dirty="0"/>
              <a:t> » vient du fait que la méthode transforme un ensemble « d’apprenants </a:t>
            </a:r>
            <a:r>
              <a:rPr lang="fr-CA" sz="4000" b="1" dirty="0"/>
              <a:t>faibles</a:t>
            </a:r>
            <a:r>
              <a:rPr lang="fr-CA" sz="4000" dirty="0"/>
              <a:t> » en un unique « apprenant </a:t>
            </a:r>
            <a:r>
              <a:rPr lang="fr-CA" sz="4000" b="1" dirty="0"/>
              <a:t>fort</a:t>
            </a:r>
            <a:r>
              <a:rPr lang="fr-CA" sz="4000" dirty="0"/>
              <a:t> ».</a:t>
            </a:r>
          </a:p>
        </p:txBody>
      </p:sp>
    </p:spTree>
    <p:extLst>
      <p:ext uri="{BB962C8B-B14F-4D97-AF65-F5344CB8AC3E}">
        <p14:creationId xmlns:p14="http://schemas.microsoft.com/office/powerpoint/2010/main" val="485919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MACHINES À VECTEURS DE SUPPORT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0" y="-1"/>
                <a:ext cx="12192000" cy="11412420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Algorithme de classification : 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alternative à la régression logistique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Pour l’expliquer, partons de la régression logistique.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On avait alors le modèle suivant, qui correspond à une fonction sigmoïde et peut être considéré comme une probabilité d’appartenir à une classe :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Nous avions alors la fonction de coût suivante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800" i="1">
                          <a:latin typeface="Cambria Math" panose="02040503050406030204" pitchFamily="18" charset="0"/>
                        </a:rPr>
                        <m:t>𝐶𝑜</m:t>
                      </m:r>
                      <m:r>
                        <a:rPr lang="fr-CA" sz="2800" i="1">
                          <a:latin typeface="Cambria Math" panose="02040503050406030204" pitchFamily="18" charset="0"/>
                        </a:rPr>
                        <m:t>û</m:t>
                      </m:r>
                      <m:r>
                        <a:rPr lang="fr-CA" sz="2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A" sz="2800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brk m:alnAt="7"/>
                            </m:rPr>
                            <a:rPr lang="fr-CA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𝑜𝑔</m:t>
                          </m:r>
                          <m:d>
                            <m:dPr>
                              <m:ctrlPr>
                                <a:rPr lang="fr-CA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2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CA" sz="28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fr-CA" sz="28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CA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fr-CA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fr-CA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fr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2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CA" sz="28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fr-CA" sz="2800" dirty="0"/>
              </a:p>
              <a:p>
                <a:endParaRPr lang="fr-CA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"/>
                <a:ext cx="12192000" cy="11412420"/>
              </a:xfrm>
              <a:prstGeom prst="rect">
                <a:avLst/>
              </a:prstGeom>
              <a:blipFill>
                <a:blip r:embed="rId3"/>
                <a:stretch>
                  <a:fillRect l="-1750" t="-962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5BC65D4-49F7-416D-9243-B72E54F217E0}"/>
              </a:ext>
            </a:extLst>
          </p:cNvPr>
          <p:cNvGrpSpPr/>
          <p:nvPr/>
        </p:nvGrpSpPr>
        <p:grpSpPr>
          <a:xfrm>
            <a:off x="-68826" y="8533907"/>
            <a:ext cx="8359355" cy="7474875"/>
            <a:chOff x="-25024" y="4234752"/>
            <a:chExt cx="8359355" cy="74748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C5A9669-47E8-42CA-962F-7269CC060BD9}"/>
                </a:ext>
              </a:extLst>
            </p:cNvPr>
            <p:cNvGrpSpPr/>
            <p:nvPr/>
          </p:nvGrpSpPr>
          <p:grpSpPr>
            <a:xfrm>
              <a:off x="-25024" y="4234752"/>
              <a:ext cx="8359355" cy="7409980"/>
              <a:chOff x="846646" y="10422307"/>
              <a:chExt cx="14020757" cy="7409980"/>
            </a:xfrm>
          </p:grpSpPr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3DB92175-FA23-4679-9C79-16B58D69FA1D}"/>
                  </a:ext>
                </a:extLst>
              </p:cNvPr>
              <p:cNvSpPr/>
              <p:nvPr/>
            </p:nvSpPr>
            <p:spPr>
              <a:xfrm flipH="1" flipV="1">
                <a:off x="3223705" y="10422307"/>
                <a:ext cx="11643698" cy="6400800"/>
              </a:xfrm>
              <a:prstGeom prst="arc">
                <a:avLst>
                  <a:gd name="adj1" fmla="val 16069515"/>
                  <a:gd name="adj2" fmla="val 138678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8CF4489-09C3-46F7-B0B7-65E81AB4C5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53531" y="14226655"/>
                <a:ext cx="0" cy="259645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58BF948-F8BC-42E7-81F9-BDB714024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3531" y="16823107"/>
                <a:ext cx="805962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DA673A1-1F26-4A47-85B5-AF5681658F15}"/>
                      </a:ext>
                    </a:extLst>
                  </p:cNvPr>
                  <p:cNvSpPr txBox="1"/>
                  <p:nvPr/>
                </p:nvSpPr>
                <p:spPr>
                  <a:xfrm>
                    <a:off x="10434727" y="17124401"/>
                    <a:ext cx="1356853" cy="707886"/>
                  </a:xfrm>
                  <a:prstGeom prst="rect">
                    <a:avLst/>
                  </a:prstGeom>
                  <a:noFill/>
                  <a:ln w="762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oMath>
                      </m:oMathPara>
                    </a14:m>
                    <a:endParaRPr lang="fr-CA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3684B7CC-6EBE-4284-B875-3FA3BC16E0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34727" y="17124401"/>
                    <a:ext cx="1356853" cy="7078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59848"/>
                    </a:stretch>
                  </a:blipFill>
                  <a:ln w="76200">
                    <a:noFill/>
                  </a:ln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71AF1A52-92C8-44ED-A99F-B7CC3373CA8C}"/>
                      </a:ext>
                    </a:extLst>
                  </p:cNvPr>
                  <p:cNvSpPr txBox="1"/>
                  <p:nvPr/>
                </p:nvSpPr>
                <p:spPr>
                  <a:xfrm>
                    <a:off x="846646" y="13774557"/>
                    <a:ext cx="1356853" cy="707886"/>
                  </a:xfrm>
                  <a:prstGeom prst="rect">
                    <a:avLst/>
                  </a:prstGeom>
                  <a:noFill/>
                  <a:ln w="762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𝐶𝑜</m:t>
                          </m:r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û</m:t>
                          </m:r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fr-CA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C9A7D15-5CB0-4683-9130-0666FD3285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6646" y="13774557"/>
                    <a:ext cx="1356853" cy="7078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40602"/>
                    </a:stretch>
                  </a:blipFill>
                  <a:ln w="76200">
                    <a:noFill/>
                  </a:ln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92312B-8AC8-4082-9759-2A1955E6228C}"/>
                </a:ext>
              </a:extLst>
            </p:cNvPr>
            <p:cNvSpPr txBox="1"/>
            <p:nvPr/>
          </p:nvSpPr>
          <p:spPr>
            <a:xfrm>
              <a:off x="1620809" y="6816394"/>
              <a:ext cx="33008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y = 1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1A96A8F-9B44-497B-A84A-57496F3A55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3270" y="9337326"/>
              <a:ext cx="0" cy="1664416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E2BB53-75E3-42BA-9B29-16D844FFAA50}"/>
                </a:ext>
              </a:extLst>
            </p:cNvPr>
            <p:cNvSpPr txBox="1"/>
            <p:nvPr/>
          </p:nvSpPr>
          <p:spPr>
            <a:xfrm>
              <a:off x="4125581" y="11001741"/>
              <a:ext cx="1592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A23EDF-93FD-4479-8C39-D0648217C7A3}"/>
                </a:ext>
              </a:extLst>
            </p:cNvPr>
            <p:cNvSpPr txBox="1"/>
            <p:nvPr/>
          </p:nvSpPr>
          <p:spPr>
            <a:xfrm>
              <a:off x="494719" y="11001741"/>
              <a:ext cx="1592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D4427B-919C-45F8-817B-2F1D21C6375E}"/>
              </a:ext>
            </a:extLst>
          </p:cNvPr>
          <p:cNvGrpSpPr/>
          <p:nvPr/>
        </p:nvGrpSpPr>
        <p:grpSpPr>
          <a:xfrm>
            <a:off x="3798084" y="8469012"/>
            <a:ext cx="8651577" cy="7474875"/>
            <a:chOff x="-2151091" y="4234752"/>
            <a:chExt cx="8651577" cy="747487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CC532C4-0C0A-40C3-A0E8-0D6CA1DF500F}"/>
                </a:ext>
              </a:extLst>
            </p:cNvPr>
            <p:cNvGrpSpPr/>
            <p:nvPr/>
          </p:nvGrpSpPr>
          <p:grpSpPr>
            <a:xfrm>
              <a:off x="-2151091" y="4234752"/>
              <a:ext cx="8651577" cy="7409980"/>
              <a:chOff x="-2719310" y="10422307"/>
              <a:chExt cx="14510891" cy="7409980"/>
            </a:xfrm>
          </p:grpSpPr>
          <p:sp>
            <p:nvSpPr>
              <p:cNvPr id="25" name="Arc 24">
                <a:extLst>
                  <a:ext uri="{FF2B5EF4-FFF2-40B4-BE49-F238E27FC236}">
                    <a16:creationId xmlns:a16="http://schemas.microsoft.com/office/drawing/2014/main" id="{97C293C7-2A6F-468A-83C8-8BA2B96219F6}"/>
                  </a:ext>
                </a:extLst>
              </p:cNvPr>
              <p:cNvSpPr/>
              <p:nvPr/>
            </p:nvSpPr>
            <p:spPr>
              <a:xfrm flipV="1">
                <a:off x="-2719310" y="10422307"/>
                <a:ext cx="11643700" cy="6400800"/>
              </a:xfrm>
              <a:prstGeom prst="arc">
                <a:avLst>
                  <a:gd name="adj1" fmla="val 16069515"/>
                  <a:gd name="adj2" fmla="val 138678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0E63BCC-CB76-4A1C-83AC-9132015D8F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53531" y="14226655"/>
                <a:ext cx="0" cy="259645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FBE69D3-E125-4BC1-8C7F-7572B74999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3531" y="16823107"/>
                <a:ext cx="805962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9B8141F-EF31-4EE0-8F51-4069491DE9FA}"/>
                      </a:ext>
                    </a:extLst>
                  </p:cNvPr>
                  <p:cNvSpPr txBox="1"/>
                  <p:nvPr/>
                </p:nvSpPr>
                <p:spPr>
                  <a:xfrm>
                    <a:off x="10434728" y="17124401"/>
                    <a:ext cx="1356853" cy="707886"/>
                  </a:xfrm>
                  <a:prstGeom prst="rect">
                    <a:avLst/>
                  </a:prstGeom>
                  <a:noFill/>
                  <a:ln w="762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oMath>
                      </m:oMathPara>
                    </a14:m>
                    <a:endParaRPr lang="fr-CA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4A0E4FDF-D6CF-4348-BF2D-257E1141B0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34728" y="17124401"/>
                    <a:ext cx="1356853" cy="707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59848"/>
                    </a:stretch>
                  </a:blipFill>
                  <a:ln w="76200">
                    <a:noFill/>
                  </a:ln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9AE64E1E-BA98-46F6-B59E-0282F528013C}"/>
                      </a:ext>
                    </a:extLst>
                  </p:cNvPr>
                  <p:cNvSpPr txBox="1"/>
                  <p:nvPr/>
                </p:nvSpPr>
                <p:spPr>
                  <a:xfrm>
                    <a:off x="691969" y="13850364"/>
                    <a:ext cx="1356853" cy="707886"/>
                  </a:xfrm>
                  <a:prstGeom prst="rect">
                    <a:avLst/>
                  </a:prstGeom>
                  <a:noFill/>
                  <a:ln w="762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𝐶𝑜</m:t>
                          </m:r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û</m:t>
                          </m:r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fr-CA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68E75DC9-E0C5-4BCA-8B29-029B8BDC01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969" y="13850364"/>
                    <a:ext cx="1356853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40602"/>
                    </a:stretch>
                  </a:blipFill>
                  <a:ln w="76200">
                    <a:noFill/>
                  </a:ln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0C98A83-17AA-49A1-8F4B-21345F50773F}"/>
                </a:ext>
              </a:extLst>
            </p:cNvPr>
            <p:cNvSpPr txBox="1"/>
            <p:nvPr/>
          </p:nvSpPr>
          <p:spPr>
            <a:xfrm>
              <a:off x="1705960" y="6944011"/>
              <a:ext cx="33008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y = 0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8566A74-B734-43FC-9F66-BF706A8B8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3270" y="6816394"/>
              <a:ext cx="0" cy="418534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D47FCF-60D9-4C58-8F68-12DECD36779D}"/>
                </a:ext>
              </a:extLst>
            </p:cNvPr>
            <p:cNvSpPr txBox="1"/>
            <p:nvPr/>
          </p:nvSpPr>
          <p:spPr>
            <a:xfrm>
              <a:off x="4125581" y="11001741"/>
              <a:ext cx="1592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3454C-A64E-4A81-8BA8-4AFD0AA0EC6A}"/>
                </a:ext>
              </a:extLst>
            </p:cNvPr>
            <p:cNvSpPr txBox="1"/>
            <p:nvPr/>
          </p:nvSpPr>
          <p:spPr>
            <a:xfrm>
              <a:off x="494719" y="11001741"/>
              <a:ext cx="1592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0</a:t>
              </a: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844AE35-3A12-4005-8FA4-A92FF34E3414}"/>
              </a:ext>
            </a:extLst>
          </p:cNvPr>
          <p:cNvCxnSpPr>
            <a:cxnSpLocks/>
          </p:cNvCxnSpPr>
          <p:nvPr/>
        </p:nvCxnSpPr>
        <p:spPr>
          <a:xfrm flipV="1">
            <a:off x="3120159" y="5019650"/>
            <a:ext cx="0" cy="4405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A9504DC-EC71-4CC1-8A5B-612CCBEE8554}"/>
              </a:ext>
            </a:extLst>
          </p:cNvPr>
          <p:cNvCxnSpPr>
            <a:cxnSpLocks/>
          </p:cNvCxnSpPr>
          <p:nvPr/>
        </p:nvCxnSpPr>
        <p:spPr>
          <a:xfrm>
            <a:off x="285750" y="8803819"/>
            <a:ext cx="614937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88BEB5-4707-4A1C-BACD-A109A8745166}"/>
                  </a:ext>
                </a:extLst>
              </p:cNvPr>
              <p:cNvSpPr txBox="1"/>
              <p:nvPr/>
            </p:nvSpPr>
            <p:spPr>
              <a:xfrm>
                <a:off x="5633177" y="8889048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88BEB5-4707-4A1C-BACD-A109A8745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177" y="8889048"/>
                <a:ext cx="1356853" cy="7605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118ECCB-78EA-42EB-8667-2DCA37D9CAE8}"/>
                  </a:ext>
                </a:extLst>
              </p:cNvPr>
              <p:cNvSpPr txBox="1"/>
              <p:nvPr/>
            </p:nvSpPr>
            <p:spPr>
              <a:xfrm>
                <a:off x="2059488" y="4773463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118ECCB-78EA-42EB-8667-2DCA37D9C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488" y="4773463"/>
                <a:ext cx="1356853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B3DC372-CBB9-4021-8599-F958A3A4126E}"/>
                  </a:ext>
                </a:extLst>
              </p:cNvPr>
              <p:cNvSpPr txBox="1"/>
              <p:nvPr/>
            </p:nvSpPr>
            <p:spPr>
              <a:xfrm>
                <a:off x="2270131" y="8717164"/>
                <a:ext cx="122401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B3DC372-CBB9-4021-8599-F958A3A41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131" y="8717164"/>
                <a:ext cx="1224013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5CC4874-1CC7-482E-A95B-8D74D38FF69C}"/>
                  </a:ext>
                </a:extLst>
              </p:cNvPr>
              <p:cNvSpPr txBox="1"/>
              <p:nvPr/>
            </p:nvSpPr>
            <p:spPr>
              <a:xfrm>
                <a:off x="1219093" y="5387329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5CC4874-1CC7-482E-A95B-8D74D38FF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093" y="5387329"/>
                <a:ext cx="127047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F56CD3-F523-422B-B541-0BACACEB4628}"/>
                  </a:ext>
                </a:extLst>
              </p:cNvPr>
              <p:cNvSpPr txBox="1"/>
              <p:nvPr/>
            </p:nvSpPr>
            <p:spPr>
              <a:xfrm>
                <a:off x="1072734" y="6836384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F56CD3-F523-422B-B541-0BACACEB4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734" y="6836384"/>
                <a:ext cx="1270471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FB60A74-DF65-45D6-9F90-04B59A5C06DB}"/>
              </a:ext>
            </a:extLst>
          </p:cNvPr>
          <p:cNvCxnSpPr>
            <a:cxnSpLocks/>
          </p:cNvCxnSpPr>
          <p:nvPr/>
        </p:nvCxnSpPr>
        <p:spPr>
          <a:xfrm flipH="1">
            <a:off x="2097268" y="5736440"/>
            <a:ext cx="38256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8A2973E-8347-4F06-BBC0-36593D49CBA5}"/>
              </a:ext>
            </a:extLst>
          </p:cNvPr>
          <p:cNvCxnSpPr>
            <a:cxnSpLocks/>
          </p:cNvCxnSpPr>
          <p:nvPr/>
        </p:nvCxnSpPr>
        <p:spPr>
          <a:xfrm flipH="1">
            <a:off x="2097269" y="7246932"/>
            <a:ext cx="14971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FDFE78-BFFC-47F3-929F-2F97F4D06113}"/>
              </a:ext>
            </a:extLst>
          </p:cNvPr>
          <p:cNvGrpSpPr/>
          <p:nvPr/>
        </p:nvGrpSpPr>
        <p:grpSpPr>
          <a:xfrm>
            <a:off x="453646" y="5743335"/>
            <a:ext cx="5231110" cy="2984190"/>
            <a:chOff x="791865" y="2260600"/>
            <a:chExt cx="5231110" cy="2984190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E9648C9-9E64-45EC-95A5-39AC04CC303C}"/>
                </a:ext>
              </a:extLst>
            </p:cNvPr>
            <p:cNvCxnSpPr>
              <a:cxnSpLocks/>
            </p:cNvCxnSpPr>
            <p:nvPr/>
          </p:nvCxnSpPr>
          <p:spPr>
            <a:xfrm>
              <a:off x="791865" y="5242606"/>
              <a:ext cx="1401787" cy="218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5264A8D2-8695-4C17-A0F9-26116C40667E}"/>
                </a:ext>
              </a:extLst>
            </p:cNvPr>
            <p:cNvSpPr/>
            <p:nvPr/>
          </p:nvSpPr>
          <p:spPr>
            <a:xfrm rot="5400000">
              <a:off x="1195794" y="325356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42662F0-941C-4038-B9FD-14FEC5C7FE84}"/>
                </a:ext>
              </a:extLst>
            </p:cNvPr>
            <p:cNvCxnSpPr>
              <a:cxnSpLocks/>
              <a:stCxn id="70" idx="0"/>
            </p:cNvCxnSpPr>
            <p:nvPr/>
          </p:nvCxnSpPr>
          <p:spPr>
            <a:xfrm flipV="1">
              <a:off x="2969371" y="4493260"/>
              <a:ext cx="212886" cy="37046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F5CBF95-029E-4F51-AB82-335078B904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2257" y="3426460"/>
              <a:ext cx="387781" cy="10668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455DDE8-39EA-4EFE-90AF-4F0A0C946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0038" y="2924175"/>
              <a:ext cx="212886" cy="50228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5009CFD1-D9C9-40FC-9A8D-264FD0F6EE66}"/>
                </a:ext>
              </a:extLst>
            </p:cNvPr>
            <p:cNvSpPr/>
            <p:nvPr/>
          </p:nvSpPr>
          <p:spPr>
            <a:xfrm rot="16200000">
              <a:off x="3761346" y="224100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A0277A8-AC80-4139-BDED-768C5BB37B00}"/>
                </a:ext>
              </a:extLst>
            </p:cNvPr>
            <p:cNvCxnSpPr>
              <a:cxnSpLocks/>
              <a:stCxn id="74" idx="0"/>
            </p:cNvCxnSpPr>
            <p:nvPr/>
          </p:nvCxnSpPr>
          <p:spPr>
            <a:xfrm flipH="1">
              <a:off x="3782924" y="2658858"/>
              <a:ext cx="149760" cy="26531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6BF6FBD-672B-4A45-810F-D82700640D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9041" y="2260600"/>
              <a:ext cx="1293934" cy="2062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7833965-86D9-4A59-8978-89D914105E45}"/>
                  </a:ext>
                </a:extLst>
              </p:cNvPr>
              <p:cNvSpPr txBox="1"/>
              <p:nvPr/>
            </p:nvSpPr>
            <p:spPr>
              <a:xfrm>
                <a:off x="6268754" y="6186603"/>
                <a:ext cx="54856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chemeClr val="tx1"/>
                    </a:solidFill>
                  </a:rPr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fr-CA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  <m:d>
                      <m:dPr>
                        <m:ctrlPr>
                          <a:rPr lang="fr-CA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fr-CA" sz="40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7833965-86D9-4A59-8978-89D914105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754" y="6186603"/>
                <a:ext cx="5485643" cy="707886"/>
              </a:xfrm>
              <a:prstGeom prst="rect">
                <a:avLst/>
              </a:prstGeom>
              <a:blipFill>
                <a:blip r:embed="rId13"/>
                <a:stretch>
                  <a:fillRect l="-3889" t="-15517" b="-3620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73B0485-C72E-4F57-9D17-7042BA1E748E}"/>
                  </a:ext>
                </a:extLst>
              </p:cNvPr>
              <p:cNvSpPr txBox="1"/>
              <p:nvPr/>
            </p:nvSpPr>
            <p:spPr>
              <a:xfrm>
                <a:off x="4687003" y="4485829"/>
                <a:ext cx="5831153" cy="136351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d>
                        <m:dPr>
                          <m:ctrlP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fr-CA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fr-CA" sz="40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73B0485-C72E-4F57-9D17-7042BA1E7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003" y="4485829"/>
                <a:ext cx="5831153" cy="136351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4AA9404-93F7-416E-B7F8-F5079F06FF43}"/>
                  </a:ext>
                </a:extLst>
              </p:cNvPr>
              <p:cNvSpPr txBox="1"/>
              <p:nvPr/>
            </p:nvSpPr>
            <p:spPr>
              <a:xfrm>
                <a:off x="6268754" y="6869347"/>
                <a:ext cx="54856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chemeClr val="tx1"/>
                    </a:solidFill>
                  </a:rPr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fr-CA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  <m:d>
                      <m:dPr>
                        <m:ctrlPr>
                          <a:rPr lang="fr-CA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CA" sz="40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4AA9404-93F7-416E-B7F8-F5079F06F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754" y="6869347"/>
                <a:ext cx="5485643" cy="707886"/>
              </a:xfrm>
              <a:prstGeom prst="rect">
                <a:avLst/>
              </a:prstGeom>
              <a:blipFill>
                <a:blip r:embed="rId15"/>
                <a:stretch>
                  <a:fillRect l="-3889" t="-15517" b="-3620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181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1949091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Ici, on n’a pas besoin de construire de nouveaux ensembles de données.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On va construire une séquence d’arbres de décisions où chaque nouvel arbre va venir améliorer les prédictions 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On commence généralement avec un premier arbre constitué d’une simple feuille.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Cette feuille fait une prédiction utilisant le </a:t>
                </a:r>
                <a:r>
                  <a:rPr lang="fr-CA" sz="4000" b="1" dirty="0"/>
                  <a:t>logarithme des « chances »</a:t>
                </a:r>
                <a:r>
                  <a:rPr lang="fr-CA" sz="4000" dirty="0"/>
                  <a:t> d’obtenir la valeur 1 sur la cible (y), si on ne connaît </a:t>
                </a:r>
                <a:r>
                  <a:rPr lang="fr-CA" sz="4000" b="1" dirty="0"/>
                  <a:t>aucune </a:t>
                </a:r>
                <a:r>
                  <a:rPr lang="fr-CA" sz="4000" dirty="0"/>
                  <a:t>caractéristique.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On le calcule ainsi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CA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4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fr-CA" sz="4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r-CA" sz="4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fr-CA" sz="4000" b="0" dirty="0"/>
              </a:p>
              <a:p>
                <a:r>
                  <a:rPr lang="fr-CA" sz="4000" dirty="0"/>
                  <a:t>Ici, on a donc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=0.51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19490913"/>
              </a:xfrm>
              <a:prstGeom prst="rect">
                <a:avLst/>
              </a:prstGeom>
              <a:blipFill>
                <a:blip r:embed="rId3"/>
                <a:stretch>
                  <a:fillRect l="-1750" t="-563" r="-185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06CF34F-56EA-4F63-A156-DD00F6842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6439223"/>
                  </p:ext>
                </p:extLst>
              </p:nvPr>
            </p:nvGraphicFramePr>
            <p:xfrm>
              <a:off x="26245" y="1438388"/>
              <a:ext cx="6840000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06CF34F-56EA-4F63-A156-DD00F6842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6439223"/>
                  </p:ext>
                </p:extLst>
              </p:nvPr>
            </p:nvGraphicFramePr>
            <p:xfrm>
              <a:off x="26245" y="1438388"/>
              <a:ext cx="6840000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24" t="-2206" r="-434831" b="-8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60" t="-2206" r="-337288" b="-8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260" t="-2206" r="-237288" b="-8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000" t="-2206" r="-135955" b="-8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158" t="-2206" r="-3390" b="-80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5" t="-102206" r="-537853" b="-7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24" t="-102206" r="-434831" b="-7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60" t="-102206" r="-337288" b="-7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260" t="-102206" r="-237288" b="-7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000" t="-102206" r="-135955" b="-7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158" t="-102206" r="-3390" b="-70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5" t="-202206" r="-537853" b="-6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24" t="-202206" r="-434831" b="-6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60" t="-202206" r="-337288" b="-6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260" t="-202206" r="-237288" b="-6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000" t="-202206" r="-135955" b="-6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5" t="-302206" r="-537853" b="-5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24" t="-302206" r="-434831" b="-5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60" t="-302206" r="-337288" b="-5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260" t="-302206" r="-237288" b="-5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000" t="-302206" r="-135955" b="-5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5" t="-402206" r="-537853" b="-4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24" t="-402206" r="-434831" b="-4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60" t="-402206" r="-337288" b="-4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260" t="-402206" r="-237288" b="-4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000" t="-402206" r="-135955" b="-4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5" t="-502206" r="-537853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24" t="-502206" r="-434831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60" t="-502206" r="-337288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260" t="-502206" r="-237288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000" t="-502206" r="-135955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5" t="-602206" r="-537853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24" t="-602206" r="-434831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60" t="-602206" r="-337288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260" t="-602206" r="-237288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000" t="-602206" r="-135955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158" t="-602206" r="-3390" b="-20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5" t="-702206" r="-537853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24" t="-702206" r="-434831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60" t="-702206" r="-337288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260" t="-702206" r="-237288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000" t="-702206" r="-135955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158" t="-702206" r="-3390" b="-10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5" t="-802206" r="-537853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24" t="-802206" r="-434831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60" t="-802206" r="-337288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260" t="-802206" r="-237288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000" t="-802206" r="-135955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158" t="-802206" r="-3390" b="-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1514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13083582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On peut alors calculer la probabilité que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CA" sz="4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CA" sz="4000" dirty="0"/>
                  <a:t> ainsi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𝑃𝑟𝑜𝑏𝑎𝑏𝑖𝑙𝑖𝑡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é</m:t>
                      </m:r>
                      <m:d>
                        <m:d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CA" sz="4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fr-CA" sz="4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≠</m:t>
                                          </m:r>
                                          <m:r>
                                            <a:rPr lang="fr-CA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CA" sz="4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≠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b="0" dirty="0"/>
              </a:p>
              <a:p>
                <a:r>
                  <a:rPr lang="fr-CA" sz="4000" dirty="0"/>
                  <a:t>Ici, on a donc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𝑃𝑟𝑜𝑏𝑎𝑏𝑖𝑙𝑖𝑡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é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4000" b="0" i="1" smtClean="0">
                                      <a:latin typeface="Cambria Math" panose="02040503050406030204" pitchFamily="18" charset="0"/>
                                    </a:rPr>
                                    <m:t>0.51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4000" b="0" i="1" smtClean="0">
                                      <a:latin typeface="Cambria Math" panose="02040503050406030204" pitchFamily="18" charset="0"/>
                                    </a:rPr>
                                    <m:t>0.51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=0.625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13083582"/>
              </a:xfrm>
              <a:prstGeom prst="rect">
                <a:avLst/>
              </a:prstGeom>
              <a:blipFill>
                <a:blip r:embed="rId3"/>
                <a:stretch>
                  <a:fillRect l="-175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06CF34F-56EA-4F63-A156-DD00F6842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8529647"/>
                  </p:ext>
                </p:extLst>
              </p:nvPr>
            </p:nvGraphicFramePr>
            <p:xfrm>
              <a:off x="0" y="0"/>
              <a:ext cx="6840000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06CF34F-56EA-4F63-A156-DD00F6842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8529647"/>
                  </p:ext>
                </p:extLst>
              </p:nvPr>
            </p:nvGraphicFramePr>
            <p:xfrm>
              <a:off x="0" y="0"/>
              <a:ext cx="6840000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2941" r="-434831" b="-8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2941" r="-337288" b="-8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2941" r="-237288" b="-8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2941" r="-135955" b="-8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723" t="-2941" r="-3390" b="-8036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102941" r="-537853" b="-7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102941" r="-434831" b="-7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102941" r="-337288" b="-7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102941" r="-237288" b="-7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102941" r="-135955" b="-7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723" t="-102941" r="-3390" b="-7036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202941" r="-537853" b="-6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202941" r="-434831" b="-6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202941" r="-337288" b="-6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202941" r="-237288" b="-6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202941" r="-135955" b="-6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302941" r="-537853" b="-5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302941" r="-434831" b="-5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302941" r="-337288" b="-5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302941" r="-237288" b="-5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302941" r="-135955" b="-5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405926" r="-537853" b="-4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405926" r="-434831" b="-4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405926" r="-337288" b="-4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405926" r="-237288" b="-4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405926" r="-135955" b="-4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502206" r="-537853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502206" r="-434831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502206" r="-337288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502206" r="-237288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502206" r="-135955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602206" r="-537853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602206" r="-434831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602206" r="-337288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602206" r="-237288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602206" r="-135955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723" t="-602206" r="-3390" b="-20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702206" r="-537853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702206" r="-434831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702206" r="-337288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702206" r="-237288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702206" r="-135955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723" t="-702206" r="-3390" b="-10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802206" r="-537853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802206" r="-434831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802206" r="-337288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802206" r="-237288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802206" r="-135955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723" t="-802206" r="-3390" b="-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64274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14392017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On utilise alors généralement 0.5 comme seuil de décision pour déterminer si la valeur de </a:t>
                </a:r>
                <a14:m>
                  <m:oMath xmlns:m="http://schemas.openxmlformats.org/officeDocument/2006/math">
                    <m:r>
                      <a:rPr lang="fr-CA" sz="4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fr-CA" sz="4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prédite par le modèle est égale à « 1 » ou si elle est égale à « 0 ».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classerait alors les nouveaux exemples ainsi 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1,            </m:t>
                            </m:r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𝑃𝑟𝑜𝑏𝑎𝑏𝑖𝑙𝑖𝑡</m:t>
                            </m:r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é</m:t>
                            </m:r>
                            <m:d>
                              <m:dPr>
                                <m:ctrlPr>
                                  <a:rPr lang="fr-CA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  <m:r>
                              <a:rPr lang="fr-CA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≥0.5</m:t>
                            </m:r>
                          </m:e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,            </m:t>
                            </m:r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𝑃𝑟𝑜𝑏𝑎𝑏𝑖𝑙𝑖𝑡</m:t>
                            </m:r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é</m:t>
                            </m:r>
                            <m:d>
                              <m:dPr>
                                <m:ctrlPr>
                                  <a:rPr lang="fr-CA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fr-CA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0.5</m:t>
                            </m:r>
                          </m:e>
                        </m:eqArr>
                      </m:e>
                    </m:d>
                  </m:oMath>
                </a14:m>
                <a:endParaRPr lang="fr-CA" sz="4000" dirty="0"/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Sur la base de ce premier modèle, qui correspond à une simple constante, où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A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=0.625</m:t>
                    </m:r>
                  </m:oMath>
                </a14:m>
                <a:r>
                  <a:rPr lang="fr-CA" sz="4000" dirty="0"/>
                  <a:t>, on classerait donc tous le nouveaux exemples dans la classe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CA" sz="40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14392017"/>
              </a:xfrm>
              <a:prstGeom prst="rect">
                <a:avLst/>
              </a:prstGeom>
              <a:blipFill>
                <a:blip r:embed="rId3"/>
                <a:stretch>
                  <a:fillRect l="-1750" r="-2450" b="-89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06CF34F-56EA-4F63-A156-DD00F6842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7086343"/>
                  </p:ext>
                </p:extLst>
              </p:nvPr>
            </p:nvGraphicFramePr>
            <p:xfrm>
              <a:off x="0" y="0"/>
              <a:ext cx="6840000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06CF34F-56EA-4F63-A156-DD00F6842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7086343"/>
                  </p:ext>
                </p:extLst>
              </p:nvPr>
            </p:nvGraphicFramePr>
            <p:xfrm>
              <a:off x="0" y="0"/>
              <a:ext cx="6840000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2941" r="-434831" b="-8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2941" r="-337288" b="-8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2941" r="-237288" b="-8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2941" r="-135955" b="-8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723" t="-2941" r="-3390" b="-8036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102941" r="-537853" b="-7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102941" r="-434831" b="-7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102941" r="-337288" b="-7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102941" r="-237288" b="-7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102941" r="-135955" b="-7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723" t="-102941" r="-3390" b="-7036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202941" r="-537853" b="-6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202941" r="-434831" b="-6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202941" r="-337288" b="-6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202941" r="-237288" b="-6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202941" r="-135955" b="-6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302941" r="-537853" b="-5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302941" r="-434831" b="-5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302941" r="-337288" b="-5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302941" r="-237288" b="-5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302941" r="-135955" b="-5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405926" r="-537853" b="-4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405926" r="-434831" b="-4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405926" r="-337288" b="-4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405926" r="-237288" b="-4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405926" r="-135955" b="-4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502206" r="-537853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502206" r="-434831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502206" r="-337288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502206" r="-237288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502206" r="-135955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602206" r="-537853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602206" r="-434831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602206" r="-337288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602206" r="-237288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602206" r="-135955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723" t="-602206" r="-3390" b="-20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702206" r="-537853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702206" r="-434831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702206" r="-337288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702206" r="-237288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702206" r="-135955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723" t="-702206" r="-3390" b="-10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802206" r="-537853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802206" r="-434831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802206" r="-337288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802206" r="-237288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802206" r="-135955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723" t="-802206" r="-3390" b="-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7934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6863417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La première étape du modèle est donc sur le point d’être complétée.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Notre premier arbre est constitué d’une simple feuille qui prédit la valeur de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de 0.625.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Il ne nous reste plus qu’à calculer l’erreur de prédiction de notre premier modèle, communément appelée « résiduels » (nommée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 dans le tableau suivant).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CA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CA" sz="4000" dirty="0"/>
              </a:p>
              <a:p>
                <a:endParaRPr lang="fr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6863417"/>
              </a:xfrm>
              <a:prstGeom prst="rect">
                <a:avLst/>
              </a:prstGeom>
              <a:blipFill>
                <a:blip r:embed="rId3"/>
                <a:stretch>
                  <a:fillRect l="-1750" t="-1600" r="-180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0E79777-09F8-4578-9095-1599C276CD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3893145"/>
                  </p:ext>
                </p:extLst>
              </p:nvPr>
            </p:nvGraphicFramePr>
            <p:xfrm>
              <a:off x="0" y="6553200"/>
              <a:ext cx="8351520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59873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53291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  <a:gridCol w="1638991">
                      <a:extLst>
                        <a:ext uri="{9D8B030D-6E8A-4147-A177-3AD203B41FA5}">
                          <a16:colId xmlns:a16="http://schemas.microsoft.com/office/drawing/2014/main" val="1452685982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𝟔𝟐𝟓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𝟔𝟐𝟓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𝟔𝟐𝟓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0E79777-09F8-4578-9095-1599C276CD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3893145"/>
                  </p:ext>
                </p:extLst>
              </p:nvPr>
            </p:nvGraphicFramePr>
            <p:xfrm>
              <a:off x="0" y="6553200"/>
              <a:ext cx="8351520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59873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53291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  <a:gridCol w="1638991">
                      <a:extLst>
                        <a:ext uri="{9D8B030D-6E8A-4147-A177-3AD203B41FA5}">
                          <a16:colId xmlns:a16="http://schemas.microsoft.com/office/drawing/2014/main" val="1452685982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2941" r="-591379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2941" r="-491379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2941" r="-394220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2941" r="-291954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057" t="-2941" r="-158621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10781" t="-2941" r="-2602" b="-8080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102941" r="-691379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102941" r="-591379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102941" r="-491379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102941" r="-394220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102941" r="-291954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057" t="-102941" r="-158621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10781" t="-102941" r="-2602" b="-7080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202941" r="-691379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202941" r="-591379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202941" r="-491379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202941" r="-394220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202941" r="-291954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302941" r="-691379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302941" r="-591379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302941" r="-491379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302941" r="-394220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302941" r="-291954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405926" r="-691379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405926" r="-591379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405926" r="-491379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405926" r="-394220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405926" r="-291954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502206" r="-691379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502206" r="-591379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502206" r="-491379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502206" r="-394220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502206" r="-291954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10781" t="-502206" r="-2602" b="-3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602206" r="-691379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602206" r="-591379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602206" r="-491379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602206" r="-394220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602206" r="-291954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057" t="-602206" r="-158621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10781" t="-602206" r="-2602" b="-2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702206" r="-691379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702206" r="-591379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702206" r="-491379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702206" r="-394220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702206" r="-291954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057" t="-702206" r="-158621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802206" r="-691379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802206" r="-591379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802206" r="-491379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802206" r="-394220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802206" r="-291954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057" t="-802206" r="-158621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01218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1055673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À la deuxième étape, on construirait un arbre de décisions cherchant à </a:t>
                </a:r>
                <a:r>
                  <a:rPr lang="fr-CA" sz="4000" b="1" dirty="0"/>
                  <a:t>prédire</a:t>
                </a:r>
                <a:r>
                  <a:rPr lang="fr-CA" sz="4000" dirty="0"/>
                  <a:t>… les </a:t>
                </a:r>
                <a:r>
                  <a:rPr lang="fr-CA" sz="4000" b="1" dirty="0"/>
                  <a:t>résiduels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fr-CA" sz="4000" dirty="0"/>
                  <a:t>.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Par exemple: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10556736"/>
              </a:xfrm>
              <a:prstGeom prst="rect">
                <a:avLst/>
              </a:prstGeom>
              <a:blipFill>
                <a:blip r:embed="rId3"/>
                <a:stretch>
                  <a:fillRect l="-1750" t="-1040" r="-2400" b="-156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36463D1F-9E3D-490D-8739-BCA6814B17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1547577"/>
                  </p:ext>
                </p:extLst>
              </p:nvPr>
            </p:nvGraphicFramePr>
            <p:xfrm>
              <a:off x="0" y="1584960"/>
              <a:ext cx="8351520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59873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53291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  <a:gridCol w="1638991">
                      <a:extLst>
                        <a:ext uri="{9D8B030D-6E8A-4147-A177-3AD203B41FA5}">
                          <a16:colId xmlns:a16="http://schemas.microsoft.com/office/drawing/2014/main" val="1452685982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𝟔𝟐𝟓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𝟔𝟐𝟓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𝟔𝟐𝟓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36463D1F-9E3D-490D-8739-BCA6814B17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1547577"/>
                  </p:ext>
                </p:extLst>
              </p:nvPr>
            </p:nvGraphicFramePr>
            <p:xfrm>
              <a:off x="0" y="1584960"/>
              <a:ext cx="8351520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59873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53291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  <a:gridCol w="1638991">
                      <a:extLst>
                        <a:ext uri="{9D8B030D-6E8A-4147-A177-3AD203B41FA5}">
                          <a16:colId xmlns:a16="http://schemas.microsoft.com/office/drawing/2014/main" val="1452685982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2941" r="-591379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2941" r="-491379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2941" r="-394220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2941" r="-291954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057" t="-2941" r="-158621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10781" t="-2941" r="-2602" b="-8080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102941" r="-691379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102941" r="-591379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102941" r="-491379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102941" r="-394220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102941" r="-291954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057" t="-102941" r="-158621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10781" t="-102941" r="-2602" b="-7080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202941" r="-691379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202941" r="-591379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202941" r="-491379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202941" r="-394220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202941" r="-291954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302941" r="-691379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302941" r="-591379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302941" r="-491379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302941" r="-394220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302941" r="-291954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405926" r="-691379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405926" r="-591379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405926" r="-491379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405926" r="-394220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405926" r="-291954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502206" r="-691379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502206" r="-591379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502206" r="-491379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502206" r="-394220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502206" r="-291954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10781" t="-502206" r="-2602" b="-3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602206" r="-691379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602206" r="-591379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602206" r="-491379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602206" r="-394220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602206" r="-291954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057" t="-602206" r="-158621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10781" t="-602206" r="-2602" b="-2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702206" r="-691379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702206" r="-591379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702206" r="-491379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702206" r="-394220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702206" r="-291954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057" t="-702206" r="-158621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802206" r="-691379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802206" r="-591379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802206" r="-491379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802206" r="-394220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802206" r="-291954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057" t="-802206" r="-158621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FC28570-B0BF-4E2E-A8D6-9A096AE22CA3}"/>
              </a:ext>
            </a:extLst>
          </p:cNvPr>
          <p:cNvGrpSpPr/>
          <p:nvPr/>
        </p:nvGrpSpPr>
        <p:grpSpPr>
          <a:xfrm>
            <a:off x="1108890" y="9923614"/>
            <a:ext cx="11083110" cy="7754785"/>
            <a:chOff x="1108890" y="9923614"/>
            <a:chExt cx="12582368" cy="91021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9041D6C-EF27-4435-AC17-5C5AF088890E}"/>
                    </a:ext>
                  </a:extLst>
                </p:cNvPr>
                <p:cNvSpPr/>
                <p:nvPr/>
              </p:nvSpPr>
              <p:spPr>
                <a:xfrm>
                  <a:off x="4892151" y="9923614"/>
                  <a:ext cx="1858296" cy="18582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3200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  <m:r>
                          <a:rPr lang="fr-CA" sz="3200" i="1">
                            <a:latin typeface="Cambria Math" panose="02040503050406030204" pitchFamily="18" charset="0"/>
                          </a:rPr>
                          <m:t>&lt;3</m:t>
                        </m:r>
                      </m:oMath>
                    </m:oMathPara>
                  </a14:m>
                  <a:endParaRPr lang="fr-CA" sz="32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9041D6C-EF27-4435-AC17-5C5AF08889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51" y="9923614"/>
                  <a:ext cx="1858296" cy="18582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6EE2057B-37CD-4584-A58B-2F9D557FBB38}"/>
                </a:ext>
              </a:extLst>
            </p:cNvPr>
            <p:cNvCxnSpPr>
              <a:cxnSpLocks/>
              <a:stCxn id="10" idx="2"/>
              <a:endCxn id="24" idx="0"/>
            </p:cNvCxnSpPr>
            <p:nvPr/>
          </p:nvCxnSpPr>
          <p:spPr>
            <a:xfrm rot="5400000">
              <a:off x="3700871" y="10689188"/>
              <a:ext cx="1027707" cy="3213151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39830942-5C8C-47A8-954D-ADFDF34F5DD7}"/>
                </a:ext>
              </a:extLst>
            </p:cNvPr>
            <p:cNvCxnSpPr>
              <a:cxnSpLocks/>
              <a:stCxn id="10" idx="2"/>
              <a:endCxn id="15" idx="0"/>
            </p:cNvCxnSpPr>
            <p:nvPr/>
          </p:nvCxnSpPr>
          <p:spPr>
            <a:xfrm rot="16200000" flipH="1">
              <a:off x="6900789" y="10702420"/>
              <a:ext cx="1019893" cy="317887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9DFF385-48B0-4BE9-9FCB-6952792FEE0E}"/>
                    </a:ext>
                  </a:extLst>
                </p:cNvPr>
                <p:cNvSpPr/>
                <p:nvPr/>
              </p:nvSpPr>
              <p:spPr>
                <a:xfrm>
                  <a:off x="7637142" y="12801803"/>
                  <a:ext cx="2726057" cy="272605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CA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fr-CA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fr-CA" sz="2800" dirty="0"/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9DFF385-48B0-4BE9-9FCB-6952792FEE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7142" y="12801803"/>
                  <a:ext cx="2726057" cy="272605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C02142B7-88D1-462E-9F1F-7EFF3B09FD27}"/>
                    </a:ext>
                  </a:extLst>
                </p:cNvPr>
                <p:cNvSpPr/>
                <p:nvPr/>
              </p:nvSpPr>
              <p:spPr>
                <a:xfrm>
                  <a:off x="1108890" y="12809617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C02142B7-88D1-462E-9F1F-7EFF3B09FD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890" y="12809617"/>
                  <a:ext cx="2998516" cy="2584928"/>
                </a:xfrm>
                <a:prstGeom prst="triangle">
                  <a:avLst/>
                </a:prstGeom>
                <a:blipFill>
                  <a:blip r:embed="rId7"/>
                  <a:stretch>
                    <a:fillRect b="-1096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04D94EA8-81B8-4805-BF5F-46DA53F5D8EF}"/>
                    </a:ext>
                  </a:extLst>
                </p:cNvPr>
                <p:cNvSpPr/>
                <p:nvPr/>
              </p:nvSpPr>
              <p:spPr>
                <a:xfrm>
                  <a:off x="4115399" y="16440849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04D94EA8-81B8-4805-BF5F-46DA53F5D8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5399" y="16440849"/>
                  <a:ext cx="2998516" cy="2584928"/>
                </a:xfrm>
                <a:prstGeom prst="triangl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77F7A644-8AD3-4F4E-A33A-5B3CC1A4EE1F}"/>
                </a:ext>
              </a:extLst>
            </p:cNvPr>
            <p:cNvCxnSpPr>
              <a:cxnSpLocks/>
              <a:stCxn id="15" idx="4"/>
              <a:endCxn id="29" idx="0"/>
            </p:cNvCxnSpPr>
            <p:nvPr/>
          </p:nvCxnSpPr>
          <p:spPr>
            <a:xfrm rot="5400000">
              <a:off x="6850920" y="14291597"/>
              <a:ext cx="912989" cy="3385514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13720D04-1694-4BA5-814D-BE330AB6CB44}"/>
                </a:ext>
              </a:extLst>
            </p:cNvPr>
            <p:cNvCxnSpPr>
              <a:cxnSpLocks/>
              <a:stCxn id="15" idx="4"/>
              <a:endCxn id="33" idx="0"/>
            </p:cNvCxnSpPr>
            <p:nvPr/>
          </p:nvCxnSpPr>
          <p:spPr>
            <a:xfrm rot="16200000" flipH="1">
              <a:off x="10139591" y="14388439"/>
              <a:ext cx="912989" cy="31918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6F1A3DFB-BD52-4A96-9A48-F9DA0FB7D536}"/>
                    </a:ext>
                  </a:extLst>
                </p:cNvPr>
                <p:cNvSpPr/>
                <p:nvPr/>
              </p:nvSpPr>
              <p:spPr>
                <a:xfrm>
                  <a:off x="10692742" y="16440849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6F1A3DFB-BD52-4A96-9A48-F9DA0FB7D5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2742" y="16440849"/>
                  <a:ext cx="2998516" cy="2584928"/>
                </a:xfrm>
                <a:prstGeom prst="triangle">
                  <a:avLst/>
                </a:prstGeom>
                <a:blipFill>
                  <a:blip r:embed="rId9"/>
                  <a:stretch>
                    <a:fillRect b="-1099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943389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19059000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On doit lors calculer la contribution du deuxième arbre de décisions aux prédictions.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Pour ce faire, on fait d’abord le calcul suivant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fr-CA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é</m:t>
                                  </m:r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𝑠𝑖𝑑𝑢𝑒𝑙𝑠</m:t>
                                  </m:r>
                                </m:e>
                                <m:sub>
                                  <m:r>
                                    <a:rPr lang="fr-CA" sz="4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CA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𝑃𝑟𝑜𝑏𝑎𝑏𝑖𝑙𝑖𝑡</m:t>
                                      </m:r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𝑝𝑟</m:t>
                                      </m:r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𝑑𝑒𝑛𝑡𝑒𝑠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d>
                                    <m:d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𝑃𝑟𝑜𝑏𝑎𝑏𝑖𝑙𝑖𝑡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é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𝑝𝑟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é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é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𝑑𝑒𝑛𝑡𝑒𝑠</m:t>
                                          </m:r>
                                        </m:e>
                                        <m:sub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Ici, on aurait donc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0.375+0.375+0.375</m:t>
                          </m:r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0.625</m:t>
                              </m:r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fr-CA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4000" b="0" i="1" smtClean="0">
                                      <a:latin typeface="Cambria Math" panose="02040503050406030204" pitchFamily="18" charset="0"/>
                                    </a:rPr>
                                    <m:t>1−0.625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=1.600</m:t>
                      </m:r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0.375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62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0.625</m:t>
                              </m:r>
                              <m:r>
                                <a:rPr lang="fr-CA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1−0.625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−0.533</m:t>
                      </m:r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0.375+−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62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5−0.625</m:t>
                          </m:r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0.625</m:t>
                              </m:r>
                              <m:r>
                                <a:rPr lang="fr-CA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1−0.625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−1.24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19059000"/>
              </a:xfrm>
              <a:prstGeom prst="rect">
                <a:avLst/>
              </a:prstGeom>
              <a:blipFill>
                <a:blip r:embed="rId3"/>
                <a:stretch>
                  <a:fillRect l="-1750" t="-576" r="-1940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FC28570-B0BF-4E2E-A8D6-9A096AE22CA3}"/>
              </a:ext>
            </a:extLst>
          </p:cNvPr>
          <p:cNvGrpSpPr/>
          <p:nvPr/>
        </p:nvGrpSpPr>
        <p:grpSpPr>
          <a:xfrm>
            <a:off x="1108890" y="1846414"/>
            <a:ext cx="11083110" cy="7754785"/>
            <a:chOff x="1108890" y="9923614"/>
            <a:chExt cx="12582368" cy="91021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9041D6C-EF27-4435-AC17-5C5AF088890E}"/>
                    </a:ext>
                  </a:extLst>
                </p:cNvPr>
                <p:cNvSpPr/>
                <p:nvPr/>
              </p:nvSpPr>
              <p:spPr>
                <a:xfrm>
                  <a:off x="4892151" y="9923614"/>
                  <a:ext cx="1858296" cy="18582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3200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  <m:r>
                          <a:rPr lang="fr-CA" sz="3200" i="1">
                            <a:latin typeface="Cambria Math" panose="02040503050406030204" pitchFamily="18" charset="0"/>
                          </a:rPr>
                          <m:t>&lt;3</m:t>
                        </m:r>
                      </m:oMath>
                    </m:oMathPara>
                  </a14:m>
                  <a:endParaRPr lang="fr-CA" sz="32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9041D6C-EF27-4435-AC17-5C5AF08889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51" y="9923614"/>
                  <a:ext cx="1858296" cy="18582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6EE2057B-37CD-4584-A58B-2F9D557FBB38}"/>
                </a:ext>
              </a:extLst>
            </p:cNvPr>
            <p:cNvCxnSpPr>
              <a:cxnSpLocks/>
              <a:stCxn id="10" idx="2"/>
              <a:endCxn id="24" idx="0"/>
            </p:cNvCxnSpPr>
            <p:nvPr/>
          </p:nvCxnSpPr>
          <p:spPr>
            <a:xfrm rot="5400000">
              <a:off x="3700871" y="10689188"/>
              <a:ext cx="1027707" cy="3213151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39830942-5C8C-47A8-954D-ADFDF34F5DD7}"/>
                </a:ext>
              </a:extLst>
            </p:cNvPr>
            <p:cNvCxnSpPr>
              <a:cxnSpLocks/>
              <a:stCxn id="10" idx="2"/>
              <a:endCxn id="15" idx="0"/>
            </p:cNvCxnSpPr>
            <p:nvPr/>
          </p:nvCxnSpPr>
          <p:spPr>
            <a:xfrm rot="16200000" flipH="1">
              <a:off x="6900789" y="10702420"/>
              <a:ext cx="1019893" cy="317887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9DFF385-48B0-4BE9-9FCB-6952792FEE0E}"/>
                    </a:ext>
                  </a:extLst>
                </p:cNvPr>
                <p:cNvSpPr/>
                <p:nvPr/>
              </p:nvSpPr>
              <p:spPr>
                <a:xfrm>
                  <a:off x="7637142" y="12801803"/>
                  <a:ext cx="2726057" cy="272605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CA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fr-CA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fr-CA" sz="2800" dirty="0"/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9DFF385-48B0-4BE9-9FCB-6952792FEE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7142" y="12801803"/>
                  <a:ext cx="2726057" cy="272605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C02142B7-88D1-462E-9F1F-7EFF3B09FD27}"/>
                    </a:ext>
                  </a:extLst>
                </p:cNvPr>
                <p:cNvSpPr/>
                <p:nvPr/>
              </p:nvSpPr>
              <p:spPr>
                <a:xfrm>
                  <a:off x="1108890" y="12809617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C02142B7-88D1-462E-9F1F-7EFF3B09FD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890" y="12809617"/>
                  <a:ext cx="2998516" cy="2584928"/>
                </a:xfrm>
                <a:prstGeom prst="triangle">
                  <a:avLst/>
                </a:prstGeom>
                <a:blipFill>
                  <a:blip r:embed="rId6"/>
                  <a:stretch>
                    <a:fillRect b="-1096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04D94EA8-81B8-4805-BF5F-46DA53F5D8EF}"/>
                    </a:ext>
                  </a:extLst>
                </p:cNvPr>
                <p:cNvSpPr/>
                <p:nvPr/>
              </p:nvSpPr>
              <p:spPr>
                <a:xfrm>
                  <a:off x="4115399" y="16440849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04D94EA8-81B8-4805-BF5F-46DA53F5D8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5399" y="16440849"/>
                  <a:ext cx="2998516" cy="2584928"/>
                </a:xfrm>
                <a:prstGeom prst="triangl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77F7A644-8AD3-4F4E-A33A-5B3CC1A4EE1F}"/>
                </a:ext>
              </a:extLst>
            </p:cNvPr>
            <p:cNvCxnSpPr>
              <a:cxnSpLocks/>
              <a:stCxn id="15" idx="4"/>
              <a:endCxn id="29" idx="0"/>
            </p:cNvCxnSpPr>
            <p:nvPr/>
          </p:nvCxnSpPr>
          <p:spPr>
            <a:xfrm rot="5400000">
              <a:off x="6850920" y="14291597"/>
              <a:ext cx="912989" cy="3385514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13720D04-1694-4BA5-814D-BE330AB6CB44}"/>
                </a:ext>
              </a:extLst>
            </p:cNvPr>
            <p:cNvCxnSpPr>
              <a:cxnSpLocks/>
              <a:stCxn id="15" idx="4"/>
              <a:endCxn id="33" idx="0"/>
            </p:cNvCxnSpPr>
            <p:nvPr/>
          </p:nvCxnSpPr>
          <p:spPr>
            <a:xfrm rot="16200000" flipH="1">
              <a:off x="10139591" y="14388439"/>
              <a:ext cx="912989" cy="31918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6F1A3DFB-BD52-4A96-9A48-F9DA0FB7D536}"/>
                    </a:ext>
                  </a:extLst>
                </p:cNvPr>
                <p:cNvSpPr/>
                <p:nvPr/>
              </p:nvSpPr>
              <p:spPr>
                <a:xfrm>
                  <a:off x="10692742" y="16440849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6F1A3DFB-BD52-4A96-9A48-F9DA0FB7D5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2742" y="16440849"/>
                  <a:ext cx="2998516" cy="2584928"/>
                </a:xfrm>
                <a:prstGeom prst="triangle">
                  <a:avLst/>
                </a:prstGeom>
                <a:blipFill>
                  <a:blip r:embed="rId8"/>
                  <a:stretch>
                    <a:fillRect b="-1099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77712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2225224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On doit lors calculer la contribution du deuxième arbre de décisions aux prédictions.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On doit maintenant ajouter ces nouvelles prédictions à la prédiction du premier arbre (feuille).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Toutefois, on ne souhaite pas corriger trop drastiquement nos prédictions.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ne veut pas être trop « collés » sur les données de l’ensemble d’entraînement.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veut diminuer la variance du modèle final.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va donc utiliser une « vitesse d’apprentissage » à la manière d’une descente de gradient (utilisons ici 0.1).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Pour les trois exemples de gauche, on a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𝑃𝑟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𝑑𝑖𝑐𝑡𝑖𝑜𝑛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=0.625+0.1</m:t>
                      </m:r>
                      <m:d>
                        <m:d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1.600</m:t>
                          </m:r>
                        </m:e>
                      </m:d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=0.785</m:t>
                      </m:r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Pour les deux exemples du centre, on a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𝑃𝑟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𝑑𝑖𝑐𝑡𝑖𝑜𝑛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=0.625+0.1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−0.533</m:t>
                          </m:r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0.572</m:t>
                      </m:r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Pour les trois exemples de droite, on a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𝑃𝑟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𝑑𝑖𝑐𝑡𝑖𝑜𝑛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=0.625+0.1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−1.24</m:t>
                          </m:r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0.501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22252245"/>
              </a:xfrm>
              <a:prstGeom prst="rect">
                <a:avLst/>
              </a:prstGeom>
              <a:blipFill>
                <a:blip r:embed="rId3"/>
                <a:stretch>
                  <a:fillRect l="-1750" t="-493" r="-190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FC28570-B0BF-4E2E-A8D6-9A096AE22CA3}"/>
              </a:ext>
            </a:extLst>
          </p:cNvPr>
          <p:cNvGrpSpPr/>
          <p:nvPr/>
        </p:nvGrpSpPr>
        <p:grpSpPr>
          <a:xfrm>
            <a:off x="1108890" y="1846414"/>
            <a:ext cx="11083110" cy="7754785"/>
            <a:chOff x="1108890" y="9923614"/>
            <a:chExt cx="12582368" cy="91021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9041D6C-EF27-4435-AC17-5C5AF088890E}"/>
                    </a:ext>
                  </a:extLst>
                </p:cNvPr>
                <p:cNvSpPr/>
                <p:nvPr/>
              </p:nvSpPr>
              <p:spPr>
                <a:xfrm>
                  <a:off x="4892151" y="9923614"/>
                  <a:ext cx="1858296" cy="18582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3200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  <m:r>
                          <a:rPr lang="fr-CA" sz="3200" i="1">
                            <a:latin typeface="Cambria Math" panose="02040503050406030204" pitchFamily="18" charset="0"/>
                          </a:rPr>
                          <m:t>&lt;3</m:t>
                        </m:r>
                      </m:oMath>
                    </m:oMathPara>
                  </a14:m>
                  <a:endParaRPr lang="fr-CA" sz="32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9041D6C-EF27-4435-AC17-5C5AF08889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51" y="9923614"/>
                  <a:ext cx="1858296" cy="18582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6EE2057B-37CD-4584-A58B-2F9D557FBB38}"/>
                </a:ext>
              </a:extLst>
            </p:cNvPr>
            <p:cNvCxnSpPr>
              <a:cxnSpLocks/>
              <a:stCxn id="10" idx="2"/>
              <a:endCxn id="24" idx="0"/>
            </p:cNvCxnSpPr>
            <p:nvPr/>
          </p:nvCxnSpPr>
          <p:spPr>
            <a:xfrm rot="5400000">
              <a:off x="3700871" y="10689188"/>
              <a:ext cx="1027707" cy="3213151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39830942-5C8C-47A8-954D-ADFDF34F5DD7}"/>
                </a:ext>
              </a:extLst>
            </p:cNvPr>
            <p:cNvCxnSpPr>
              <a:cxnSpLocks/>
              <a:stCxn id="10" idx="2"/>
              <a:endCxn id="15" idx="0"/>
            </p:cNvCxnSpPr>
            <p:nvPr/>
          </p:nvCxnSpPr>
          <p:spPr>
            <a:xfrm rot="16200000" flipH="1">
              <a:off x="6900789" y="10702420"/>
              <a:ext cx="1019893" cy="317887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9DFF385-48B0-4BE9-9FCB-6952792FEE0E}"/>
                    </a:ext>
                  </a:extLst>
                </p:cNvPr>
                <p:cNvSpPr/>
                <p:nvPr/>
              </p:nvSpPr>
              <p:spPr>
                <a:xfrm>
                  <a:off x="7637142" y="12801803"/>
                  <a:ext cx="2726057" cy="272605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CA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fr-CA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fr-CA" sz="2800" dirty="0"/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9DFF385-48B0-4BE9-9FCB-6952792FEE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7142" y="12801803"/>
                  <a:ext cx="2726057" cy="272605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C02142B7-88D1-462E-9F1F-7EFF3B09FD27}"/>
                    </a:ext>
                  </a:extLst>
                </p:cNvPr>
                <p:cNvSpPr/>
                <p:nvPr/>
              </p:nvSpPr>
              <p:spPr>
                <a:xfrm>
                  <a:off x="1108890" y="12809617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C02142B7-88D1-462E-9F1F-7EFF3B09FD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890" y="12809617"/>
                  <a:ext cx="2998516" cy="2584928"/>
                </a:xfrm>
                <a:prstGeom prst="triangle">
                  <a:avLst/>
                </a:prstGeom>
                <a:blipFill>
                  <a:blip r:embed="rId6"/>
                  <a:stretch>
                    <a:fillRect b="-1096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04D94EA8-81B8-4805-BF5F-46DA53F5D8EF}"/>
                    </a:ext>
                  </a:extLst>
                </p:cNvPr>
                <p:cNvSpPr/>
                <p:nvPr/>
              </p:nvSpPr>
              <p:spPr>
                <a:xfrm>
                  <a:off x="4115399" y="16440849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04D94EA8-81B8-4805-BF5F-46DA53F5D8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5399" y="16440849"/>
                  <a:ext cx="2998516" cy="2584928"/>
                </a:xfrm>
                <a:prstGeom prst="triangl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77F7A644-8AD3-4F4E-A33A-5B3CC1A4EE1F}"/>
                </a:ext>
              </a:extLst>
            </p:cNvPr>
            <p:cNvCxnSpPr>
              <a:cxnSpLocks/>
              <a:stCxn id="15" idx="4"/>
              <a:endCxn id="29" idx="0"/>
            </p:cNvCxnSpPr>
            <p:nvPr/>
          </p:nvCxnSpPr>
          <p:spPr>
            <a:xfrm rot="5400000">
              <a:off x="6850920" y="14291597"/>
              <a:ext cx="912989" cy="3385514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13720D04-1694-4BA5-814D-BE330AB6CB44}"/>
                </a:ext>
              </a:extLst>
            </p:cNvPr>
            <p:cNvCxnSpPr>
              <a:cxnSpLocks/>
              <a:stCxn id="15" idx="4"/>
              <a:endCxn id="33" idx="0"/>
            </p:cNvCxnSpPr>
            <p:nvPr/>
          </p:nvCxnSpPr>
          <p:spPr>
            <a:xfrm rot="16200000" flipH="1">
              <a:off x="10139591" y="14388439"/>
              <a:ext cx="912989" cy="31918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6F1A3DFB-BD52-4A96-9A48-F9DA0FB7D536}"/>
                    </a:ext>
                  </a:extLst>
                </p:cNvPr>
                <p:cNvSpPr/>
                <p:nvPr/>
              </p:nvSpPr>
              <p:spPr>
                <a:xfrm>
                  <a:off x="10692742" y="16440849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6F1A3DFB-BD52-4A96-9A48-F9DA0FB7D5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2742" y="16440849"/>
                  <a:ext cx="2998516" cy="2584928"/>
                </a:xfrm>
                <a:prstGeom prst="triangle">
                  <a:avLst/>
                </a:prstGeom>
                <a:blipFill>
                  <a:blip r:embed="rId8"/>
                  <a:stretch>
                    <a:fillRect b="-1099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9928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11172289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On doit lors calculer la contribution du deuxième arbre de décisions aux prédictions.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On aurait alors les nouveaux résiduels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CA" sz="4000" dirty="0"/>
                  <a:t> suivants 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11172289"/>
              </a:xfrm>
              <a:prstGeom prst="rect">
                <a:avLst/>
              </a:prstGeom>
              <a:blipFill>
                <a:blip r:embed="rId3"/>
                <a:stretch>
                  <a:fillRect l="-1750" t="-983" r="-1900" b="-1419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FC28570-B0BF-4E2E-A8D6-9A096AE22CA3}"/>
              </a:ext>
            </a:extLst>
          </p:cNvPr>
          <p:cNvGrpSpPr/>
          <p:nvPr/>
        </p:nvGrpSpPr>
        <p:grpSpPr>
          <a:xfrm>
            <a:off x="1108890" y="1846414"/>
            <a:ext cx="11083110" cy="7754785"/>
            <a:chOff x="1108890" y="9923614"/>
            <a:chExt cx="12582368" cy="91021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9041D6C-EF27-4435-AC17-5C5AF088890E}"/>
                    </a:ext>
                  </a:extLst>
                </p:cNvPr>
                <p:cNvSpPr/>
                <p:nvPr/>
              </p:nvSpPr>
              <p:spPr>
                <a:xfrm>
                  <a:off x="4892151" y="9923614"/>
                  <a:ext cx="1858296" cy="18582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3200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  <m:r>
                          <a:rPr lang="fr-CA" sz="3200" i="1">
                            <a:latin typeface="Cambria Math" panose="02040503050406030204" pitchFamily="18" charset="0"/>
                          </a:rPr>
                          <m:t>&lt;3</m:t>
                        </m:r>
                      </m:oMath>
                    </m:oMathPara>
                  </a14:m>
                  <a:endParaRPr lang="fr-CA" sz="32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9041D6C-EF27-4435-AC17-5C5AF08889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51" y="9923614"/>
                  <a:ext cx="1858296" cy="18582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6EE2057B-37CD-4584-A58B-2F9D557FBB38}"/>
                </a:ext>
              </a:extLst>
            </p:cNvPr>
            <p:cNvCxnSpPr>
              <a:cxnSpLocks/>
              <a:stCxn id="10" idx="2"/>
              <a:endCxn id="24" idx="0"/>
            </p:cNvCxnSpPr>
            <p:nvPr/>
          </p:nvCxnSpPr>
          <p:spPr>
            <a:xfrm rot="5400000">
              <a:off x="3700871" y="10689188"/>
              <a:ext cx="1027707" cy="3213151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39830942-5C8C-47A8-954D-ADFDF34F5DD7}"/>
                </a:ext>
              </a:extLst>
            </p:cNvPr>
            <p:cNvCxnSpPr>
              <a:cxnSpLocks/>
              <a:stCxn id="10" idx="2"/>
              <a:endCxn id="15" idx="0"/>
            </p:cNvCxnSpPr>
            <p:nvPr/>
          </p:nvCxnSpPr>
          <p:spPr>
            <a:xfrm rot="16200000" flipH="1">
              <a:off x="6900789" y="10702420"/>
              <a:ext cx="1019893" cy="317887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9DFF385-48B0-4BE9-9FCB-6952792FEE0E}"/>
                    </a:ext>
                  </a:extLst>
                </p:cNvPr>
                <p:cNvSpPr/>
                <p:nvPr/>
              </p:nvSpPr>
              <p:spPr>
                <a:xfrm>
                  <a:off x="7637142" y="12801803"/>
                  <a:ext cx="2726057" cy="272605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CA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fr-CA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fr-CA" sz="2800" dirty="0"/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9DFF385-48B0-4BE9-9FCB-6952792FEE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7142" y="12801803"/>
                  <a:ext cx="2726057" cy="272605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C02142B7-88D1-462E-9F1F-7EFF3B09FD27}"/>
                    </a:ext>
                  </a:extLst>
                </p:cNvPr>
                <p:cNvSpPr/>
                <p:nvPr/>
              </p:nvSpPr>
              <p:spPr>
                <a:xfrm>
                  <a:off x="1108890" y="12809617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C02142B7-88D1-462E-9F1F-7EFF3B09FD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890" y="12809617"/>
                  <a:ext cx="2998516" cy="2584928"/>
                </a:xfrm>
                <a:prstGeom prst="triangle">
                  <a:avLst/>
                </a:prstGeom>
                <a:blipFill>
                  <a:blip r:embed="rId6"/>
                  <a:stretch>
                    <a:fillRect b="-1096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04D94EA8-81B8-4805-BF5F-46DA53F5D8EF}"/>
                    </a:ext>
                  </a:extLst>
                </p:cNvPr>
                <p:cNvSpPr/>
                <p:nvPr/>
              </p:nvSpPr>
              <p:spPr>
                <a:xfrm>
                  <a:off x="4115399" y="16440849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04D94EA8-81B8-4805-BF5F-46DA53F5D8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5399" y="16440849"/>
                  <a:ext cx="2998516" cy="2584928"/>
                </a:xfrm>
                <a:prstGeom prst="triangl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77F7A644-8AD3-4F4E-A33A-5B3CC1A4EE1F}"/>
                </a:ext>
              </a:extLst>
            </p:cNvPr>
            <p:cNvCxnSpPr>
              <a:cxnSpLocks/>
              <a:stCxn id="15" idx="4"/>
              <a:endCxn id="29" idx="0"/>
            </p:cNvCxnSpPr>
            <p:nvPr/>
          </p:nvCxnSpPr>
          <p:spPr>
            <a:xfrm rot="5400000">
              <a:off x="6850920" y="14291597"/>
              <a:ext cx="912989" cy="3385514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13720D04-1694-4BA5-814D-BE330AB6CB44}"/>
                </a:ext>
              </a:extLst>
            </p:cNvPr>
            <p:cNvCxnSpPr>
              <a:cxnSpLocks/>
              <a:stCxn id="15" idx="4"/>
              <a:endCxn id="33" idx="0"/>
            </p:cNvCxnSpPr>
            <p:nvPr/>
          </p:nvCxnSpPr>
          <p:spPr>
            <a:xfrm rot="16200000" flipH="1">
              <a:off x="10139591" y="14388439"/>
              <a:ext cx="912989" cy="31918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6F1A3DFB-BD52-4A96-9A48-F9DA0FB7D536}"/>
                    </a:ext>
                  </a:extLst>
                </p:cNvPr>
                <p:cNvSpPr/>
                <p:nvPr/>
              </p:nvSpPr>
              <p:spPr>
                <a:xfrm>
                  <a:off x="10692742" y="16440849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6F1A3DFB-BD52-4A96-9A48-F9DA0FB7D5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2742" y="16440849"/>
                  <a:ext cx="2998516" cy="2584928"/>
                </a:xfrm>
                <a:prstGeom prst="triangle">
                  <a:avLst/>
                </a:prstGeom>
                <a:blipFill>
                  <a:blip r:embed="rId8"/>
                  <a:stretch>
                    <a:fillRect b="-1099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964054AC-2A61-4616-A42E-C206BED1DA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4819722"/>
                  </p:ext>
                </p:extLst>
              </p:nvPr>
            </p:nvGraphicFramePr>
            <p:xfrm>
              <a:off x="0" y="11490960"/>
              <a:ext cx="9550773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3222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13222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13222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13222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13222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37741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13222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  <a:gridCol w="1566850">
                      <a:extLst>
                        <a:ext uri="{9D8B030D-6E8A-4147-A177-3AD203B41FA5}">
                          <a16:colId xmlns:a16="http://schemas.microsoft.com/office/drawing/2014/main" val="1452685982"/>
                        </a:ext>
                      </a:extLst>
                    </a:gridCol>
                    <a:gridCol w="1566850">
                      <a:extLst>
                        <a:ext uri="{9D8B030D-6E8A-4147-A177-3AD203B41FA5}">
                          <a16:colId xmlns:a16="http://schemas.microsoft.com/office/drawing/2014/main" val="326633568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𝟔𝟐𝟓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0.501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0.785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0.785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0.785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𝟔𝟐𝟓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0.501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𝟔𝟐𝟓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0.572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0.572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0.501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964054AC-2A61-4616-A42E-C206BED1DA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4819722"/>
                  </p:ext>
                </p:extLst>
              </p:nvPr>
            </p:nvGraphicFramePr>
            <p:xfrm>
              <a:off x="0" y="11490960"/>
              <a:ext cx="9550773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3222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13222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13222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13222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13222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37741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13222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  <a:gridCol w="1566850">
                      <a:extLst>
                        <a:ext uri="{9D8B030D-6E8A-4147-A177-3AD203B41FA5}">
                          <a16:colId xmlns:a16="http://schemas.microsoft.com/office/drawing/2014/main" val="1452685982"/>
                        </a:ext>
                      </a:extLst>
                    </a:gridCol>
                    <a:gridCol w="1566850">
                      <a:extLst>
                        <a:ext uri="{9D8B030D-6E8A-4147-A177-3AD203B41FA5}">
                          <a16:colId xmlns:a16="http://schemas.microsoft.com/office/drawing/2014/main" val="326633568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2410" t="-2941" r="-747590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198" t="-2941" r="-643114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3012" t="-2941" r="-546988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03012" t="-2941" r="-446988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536747" t="-2941" r="-313253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11284" t="-2941" r="-102335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511284" t="-2941" r="-2335" b="-8080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410" t="-102941" r="-847590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2410" t="-102941" r="-747590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198" t="-102941" r="-643114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3012" t="-102941" r="-546988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03012" t="-102941" r="-446988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536747" t="-102941" r="-313253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11284" t="-102941" r="-102335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0.501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410" t="-202941" r="-847590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2410" t="-202941" r="-747590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198" t="-202941" r="-643114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3012" t="-202941" r="-546988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03012" t="-202941" r="-446988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0.785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410" t="-302941" r="-847590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2410" t="-302941" r="-747590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198" t="-302941" r="-643114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3012" t="-302941" r="-546988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03012" t="-302941" r="-446988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0.785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410" t="-405926" r="-847590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2410" t="-405926" r="-747590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198" t="-405926" r="-643114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3012" t="-405926" r="-546988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03012" t="-405926" r="-446988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0.785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410" t="-502206" r="-847590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2410" t="-502206" r="-747590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198" t="-502206" r="-643114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3012" t="-502206" r="-546988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03012" t="-502206" r="-446988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11284" t="-502206" r="-102335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0.501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410" t="-602206" r="-847590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2410" t="-602206" r="-747590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198" t="-602206" r="-643114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3012" t="-602206" r="-546988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03012" t="-602206" r="-446988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536747" t="-602206" r="-313253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11284" t="-602206" r="-102335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0.572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410" t="-702206" r="-847590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2410" t="-702206" r="-747590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198" t="-702206" r="-643114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3012" t="-702206" r="-546988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03012" t="-702206" r="-446988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536747" t="-702206" r="-313253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0.572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410" t="-802206" r="-847590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2410" t="-802206" r="-747590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198" t="-802206" r="-643114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3012" t="-802206" r="-546988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03012" t="-802206" r="-446988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536747" t="-802206" r="-313253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0.501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6F17A2-635D-4397-9949-28660DD8BE68}"/>
                  </a:ext>
                </a:extLst>
              </p:cNvPr>
              <p:cNvSpPr/>
              <p:nvPr/>
            </p:nvSpPr>
            <p:spPr>
              <a:xfrm>
                <a:off x="1728029" y="6542953"/>
                <a:ext cx="140294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0.785</m:t>
                      </m:r>
                    </m:oMath>
                  </m:oMathPara>
                </a14:m>
                <a:endParaRPr lang="fr-CA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6F17A2-635D-4397-9949-28660DD8BE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29" y="6542953"/>
                <a:ext cx="1402948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CF6E170-8929-4AD1-BAAA-1BD1A9F0BE71}"/>
                  </a:ext>
                </a:extLst>
              </p:cNvPr>
              <p:cNvSpPr/>
              <p:nvPr/>
            </p:nvSpPr>
            <p:spPr>
              <a:xfrm>
                <a:off x="4376296" y="9659717"/>
                <a:ext cx="140294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572</m:t>
                      </m:r>
                    </m:oMath>
                  </m:oMathPara>
                </a14:m>
                <a:endParaRPr lang="fr-CA" sz="3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CF6E170-8929-4AD1-BAAA-1BD1A9F0B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296" y="9659717"/>
                <a:ext cx="1402948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EEBD635-9474-4666-B1B2-02B790AD2753}"/>
                  </a:ext>
                </a:extLst>
              </p:cNvPr>
              <p:cNvSpPr/>
              <p:nvPr/>
            </p:nvSpPr>
            <p:spPr>
              <a:xfrm>
                <a:off x="10169913" y="9659717"/>
                <a:ext cx="130035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:r>
                  <a:rPr lang="fr-CA" sz="3600" dirty="0"/>
                  <a:t>0.</a:t>
                </a:r>
                <a14:m>
                  <m:oMath xmlns:m="http://schemas.openxmlformats.org/officeDocument/2006/math">
                    <m:r>
                      <a:rPr lang="fr-CA" sz="360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01</m:t>
                    </m:r>
                  </m:oMath>
                </a14:m>
                <a:endParaRPr lang="fr-CA" sz="3600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EEBD635-9474-4666-B1B2-02B790AD2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913" y="9659717"/>
                <a:ext cx="1300356" cy="646331"/>
              </a:xfrm>
              <a:prstGeom prst="rect">
                <a:avLst/>
              </a:prstGeom>
              <a:blipFill>
                <a:blip r:embed="rId12"/>
                <a:stretch>
                  <a:fillRect l="-14019" t="-15094" b="-34906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87606E2-D67F-40F9-B332-70BA285116B4}"/>
              </a:ext>
            </a:extLst>
          </p:cNvPr>
          <p:cNvSpPr/>
          <p:nvPr/>
        </p:nvSpPr>
        <p:spPr>
          <a:xfrm>
            <a:off x="401004" y="5052406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F771CB-BF04-4BDA-8B56-96BA4805DD22}"/>
              </a:ext>
            </a:extLst>
          </p:cNvPr>
          <p:cNvSpPr/>
          <p:nvPr/>
        </p:nvSpPr>
        <p:spPr>
          <a:xfrm>
            <a:off x="3396173" y="7734837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F064D3-3BCA-4864-93C4-7CCB39E29529}"/>
              </a:ext>
            </a:extLst>
          </p:cNvPr>
          <p:cNvSpPr/>
          <p:nvPr/>
        </p:nvSpPr>
        <p:spPr>
          <a:xfrm>
            <a:off x="9196830" y="7995656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02702F3-D626-4CB5-9C49-FCD5E65DCD83}"/>
              </a:ext>
            </a:extLst>
          </p:cNvPr>
          <p:cNvSpPr/>
          <p:nvPr/>
        </p:nvSpPr>
        <p:spPr>
          <a:xfrm>
            <a:off x="9904716" y="13137831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EA8AB95-6814-487A-AB81-4070A5CD39C1}"/>
              </a:ext>
            </a:extLst>
          </p:cNvPr>
          <p:cNvSpPr/>
          <p:nvPr/>
        </p:nvSpPr>
        <p:spPr>
          <a:xfrm>
            <a:off x="9904716" y="14005942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FF6AC0-02E0-4DB8-A57F-CFE24A85272D}"/>
              </a:ext>
            </a:extLst>
          </p:cNvPr>
          <p:cNvSpPr/>
          <p:nvPr/>
        </p:nvSpPr>
        <p:spPr>
          <a:xfrm>
            <a:off x="9910278" y="14863017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1E60CB-2457-4752-9240-B95CE6AA3A73}"/>
              </a:ext>
            </a:extLst>
          </p:cNvPr>
          <p:cNvSpPr/>
          <p:nvPr/>
        </p:nvSpPr>
        <p:spPr>
          <a:xfrm>
            <a:off x="9907410" y="16505588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9AEB70-2B08-4D83-915D-A30D36C2CA09}"/>
              </a:ext>
            </a:extLst>
          </p:cNvPr>
          <p:cNvSpPr/>
          <p:nvPr/>
        </p:nvSpPr>
        <p:spPr>
          <a:xfrm>
            <a:off x="9916950" y="17377691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A5CA93-CB1B-416C-9D5A-CB8A41870434}"/>
              </a:ext>
            </a:extLst>
          </p:cNvPr>
          <p:cNvSpPr/>
          <p:nvPr/>
        </p:nvSpPr>
        <p:spPr>
          <a:xfrm>
            <a:off x="9904716" y="12247511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3249764-2E8B-4C64-B263-DFD3BF590766}"/>
              </a:ext>
            </a:extLst>
          </p:cNvPr>
          <p:cNvSpPr/>
          <p:nvPr/>
        </p:nvSpPr>
        <p:spPr>
          <a:xfrm>
            <a:off x="9916950" y="15691817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6761C7B-3118-42FE-B994-D5EE41A486B4}"/>
              </a:ext>
            </a:extLst>
          </p:cNvPr>
          <p:cNvSpPr/>
          <p:nvPr/>
        </p:nvSpPr>
        <p:spPr>
          <a:xfrm>
            <a:off x="9904716" y="18191462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459574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070C8-6D50-4FFE-902F-2C89A0E81EDD}"/>
              </a:ext>
            </a:extLst>
          </p:cNvPr>
          <p:cNvSpPr txBox="1"/>
          <p:nvPr/>
        </p:nvSpPr>
        <p:spPr>
          <a:xfrm>
            <a:off x="0" y="-3038"/>
            <a:ext cx="12192000" cy="12403395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On ajouterait ainsi les contributions de tous les arbres, de manière à obtenir une prédiction finale pour chaque nouvel exemple, de la forme :</a:t>
            </a:r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r>
              <a:rPr lang="fr-CA" sz="4000" dirty="0"/>
              <a:t>Le </a:t>
            </a:r>
            <a:r>
              <a:rPr lang="fr-CA" sz="4000" b="1" dirty="0"/>
              <a:t>nombre d’arbres de décisions </a:t>
            </a:r>
            <a:r>
              <a:rPr lang="fr-CA" sz="4000" dirty="0"/>
              <a:t>dans la séquence constitue un </a:t>
            </a:r>
            <a:r>
              <a:rPr lang="fr-CA" sz="4000" b="1" dirty="0"/>
              <a:t>hyperparamètre</a:t>
            </a:r>
            <a:r>
              <a:rPr lang="fr-CA" sz="4000" dirty="0"/>
              <a:t>.</a:t>
            </a:r>
          </a:p>
          <a:p>
            <a:endParaRPr lang="fr-CA" sz="4000" dirty="0"/>
          </a:p>
          <a:p>
            <a:r>
              <a:rPr lang="fr-CA" sz="4000" dirty="0"/>
              <a:t>Aussi, la </a:t>
            </a:r>
            <a:r>
              <a:rPr lang="fr-CA" sz="4000" b="1" dirty="0"/>
              <a:t>vitesse d’apprentissage</a:t>
            </a:r>
            <a:r>
              <a:rPr lang="fr-CA" sz="4000" dirty="0"/>
              <a:t> constitue un </a:t>
            </a:r>
            <a:br>
              <a:rPr lang="fr-CA" sz="4000" dirty="0"/>
            </a:br>
            <a:r>
              <a:rPr lang="fr-CA" sz="4000" dirty="0"/>
              <a:t>autre </a:t>
            </a:r>
            <a:r>
              <a:rPr lang="fr-CA" sz="4000" b="1" dirty="0"/>
              <a:t>hyperparamètre</a:t>
            </a:r>
            <a:r>
              <a:rPr lang="fr-CA" sz="4000" dirty="0"/>
              <a:t>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dirty="0"/>
              <a:t>On ne veut pas prédire parfaitement chaque classe, car on ne souhaite pas que la variance du modèle soit trop élevée.</a:t>
            </a:r>
          </a:p>
          <a:p>
            <a:endParaRPr lang="fr-CA" sz="4000" dirty="0"/>
          </a:p>
          <a:p>
            <a:r>
              <a:rPr lang="fr-CA" sz="4000" dirty="0"/>
              <a:t>La </a:t>
            </a:r>
            <a:r>
              <a:rPr lang="fr-CA" sz="4000" b="1" dirty="0"/>
              <a:t>profondeur maximale </a:t>
            </a:r>
            <a:r>
              <a:rPr lang="fr-CA" sz="4000" dirty="0"/>
              <a:t>de chaque arbre est également un </a:t>
            </a:r>
            <a:r>
              <a:rPr lang="fr-CA" sz="4000" b="1" dirty="0"/>
              <a:t>hyperparamètre</a:t>
            </a:r>
            <a:r>
              <a:rPr lang="fr-CA" sz="4000" dirty="0"/>
              <a:t> important.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dirty="0"/>
              <a:t>On souhaite construire un modèle avec un faible biais, mais on souhaite maintenir la variance faible. Chaque arbre est donc peu profond.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CB652E0-0295-42E5-9D95-AEE71E3CE26F}"/>
                  </a:ext>
                </a:extLst>
              </p:cNvPr>
              <p:cNvSpPr/>
              <p:nvPr/>
            </p:nvSpPr>
            <p:spPr>
              <a:xfrm>
                <a:off x="0" y="2086094"/>
                <a:ext cx="1219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latin typeface="Cambria Math" panose="02040503050406030204" pitchFamily="18" charset="0"/>
                        </a:rPr>
                        <m:t>𝑃𝑟</m:t>
                      </m:r>
                      <m:r>
                        <a:rPr lang="fr-CA" sz="400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CA" sz="4000" i="1" smtClean="0">
                          <a:latin typeface="Cambria Math" panose="02040503050406030204" pitchFamily="18" charset="0"/>
                        </a:rPr>
                        <m:t>𝑑𝑖𝑐𝑡𝑖𝑜𝑛</m:t>
                      </m:r>
                      <m:r>
                        <a:rPr lang="fr-CA" sz="4000" i="1" smtClean="0">
                          <a:latin typeface="Cambria Math" panose="02040503050406030204" pitchFamily="18" charset="0"/>
                        </a:rPr>
                        <m:t>=0.625+0.1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1.600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+…+…</m:t>
                          </m:r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CB652E0-0295-42E5-9D95-AEE71E3CE2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86094"/>
                <a:ext cx="1219200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978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7478970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Notons que les méthodes de </a:t>
                </a:r>
                <a:r>
                  <a:rPr lang="fr-CA" sz="4000" dirty="0" err="1"/>
                  <a:t>boosting</a:t>
                </a:r>
                <a:r>
                  <a:rPr lang="fr-CA" sz="4000" dirty="0"/>
                  <a:t> (incluant le gradient </a:t>
                </a:r>
                <a:r>
                  <a:rPr lang="fr-CA" sz="4000" dirty="0" err="1"/>
                  <a:t>boosting</a:t>
                </a:r>
                <a:r>
                  <a:rPr lang="fr-CA" sz="4000" dirty="0"/>
                  <a:t>) peuvent être utilisées tant dans un contexte de classification que dans un contexte de régression.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Dans le contexte de régression :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La première feuille correspond à la moyenne de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fr-CA" sz="4000" dirty="0"/>
                  <a:t>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Les résiduels correspondent à la somme des carrés de l’erreur (comme dans le cas d’une régression linéaire).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Essayons un exemple de classification avec </a:t>
                </a:r>
                <a:r>
                  <a:rPr lang="fr-CA" sz="4000" dirty="0" err="1"/>
                  <a:t>boosting</a:t>
                </a:r>
                <a:r>
                  <a:rPr lang="fr-CA" sz="4000" dirty="0"/>
                  <a:t> de gradient dans </a:t>
                </a:r>
                <a:r>
                  <a:rPr lang="fr-CA" sz="4000" dirty="0" err="1"/>
                  <a:t>Scikit</a:t>
                </a:r>
                <a:r>
                  <a:rPr lang="fr-CA" sz="4000" dirty="0"/>
                  <a:t> </a:t>
                </a:r>
                <a:r>
                  <a:rPr lang="fr-CA" sz="4000" dirty="0" err="1"/>
                  <a:t>Learn</a:t>
                </a:r>
                <a:r>
                  <a:rPr lang="fr-CA" sz="40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7478970"/>
              </a:xfrm>
              <a:prstGeom prst="rect">
                <a:avLst/>
              </a:prstGeom>
              <a:blipFill>
                <a:blip r:embed="rId3"/>
                <a:stretch>
                  <a:fillRect l="-1750" t="-1468" b="-261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417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MACHINES À VECTEURS DE SUPPORT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0" y="-1"/>
                <a:ext cx="12192000" cy="1058238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Or, si on peut intuitivement interpréter la régression logistique comme une prédiction en termes de probabilités…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…les machines à vecteurs de support ont une interprétation plus intuitive en termes géométriques.</a:t>
                </a:r>
                <a:endParaRPr lang="fr-CA" sz="3600" dirty="0"/>
              </a:p>
              <a:p>
                <a:endParaRPr lang="fr-CA" sz="4000" dirty="0"/>
              </a:p>
              <a:p>
                <a:r>
                  <a:rPr lang="fr-CA" sz="4000" dirty="0"/>
                  <a:t>On revient avec une forme de modèle linéaire plus classique, soit, une frontière linéaire, avec une équation similaire à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fr-CA" sz="4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4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4000" b="1" i="1" smtClean="0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fr-CA" sz="4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fr-CA" sz="4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Toutefois, on apporte une modification. On ne veut pas simplement trouver un hyperplan qui permette de classifier les données, on veut trouver « </a:t>
                </a:r>
                <a:r>
                  <a:rPr lang="fr-CA" sz="4000" b="1" dirty="0"/>
                  <a:t>la meilleure</a:t>
                </a:r>
                <a:r>
                  <a:rPr lang="fr-CA" sz="4000" dirty="0"/>
                  <a:t> » frontière linéaire possible.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Illustrons:</a:t>
                </a:r>
                <a:endParaRPr lang="fr-CA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"/>
                <a:ext cx="12192000" cy="10582384"/>
              </a:xfrm>
              <a:prstGeom prst="rect">
                <a:avLst/>
              </a:prstGeom>
              <a:blipFill>
                <a:blip r:embed="rId3"/>
                <a:stretch>
                  <a:fillRect l="-1750" t="-1037" b="-1498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2DC4962-3261-4D95-AC56-AD9BF0213827}"/>
              </a:ext>
            </a:extLst>
          </p:cNvPr>
          <p:cNvCxnSpPr>
            <a:cxnSpLocks/>
          </p:cNvCxnSpPr>
          <p:nvPr/>
        </p:nvCxnSpPr>
        <p:spPr>
          <a:xfrm flipV="1">
            <a:off x="5644793" y="11096013"/>
            <a:ext cx="0" cy="40200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37D3CED-828A-4A01-932C-F3AFF3356FD2}"/>
              </a:ext>
            </a:extLst>
          </p:cNvPr>
          <p:cNvCxnSpPr>
            <a:cxnSpLocks/>
          </p:cNvCxnSpPr>
          <p:nvPr/>
        </p:nvCxnSpPr>
        <p:spPr>
          <a:xfrm>
            <a:off x="4706983" y="13842412"/>
            <a:ext cx="4158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940A8601-D73E-473A-8B2D-D1928CCCDD76}"/>
              </a:ext>
            </a:extLst>
          </p:cNvPr>
          <p:cNvSpPr/>
          <p:nvPr/>
        </p:nvSpPr>
        <p:spPr>
          <a:xfrm>
            <a:off x="5904081" y="12378270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BE3E340-1BC8-4949-8339-C23799EED516}"/>
                  </a:ext>
                </a:extLst>
              </p:cNvPr>
              <p:cNvSpPr txBox="1"/>
              <p:nvPr/>
            </p:nvSpPr>
            <p:spPr>
              <a:xfrm>
                <a:off x="8063527" y="13927641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BE3E340-1BC8-4949-8339-C23799EED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527" y="13927641"/>
                <a:ext cx="1356853" cy="760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8825E3E-8F0F-4F23-B13D-D825EE39DFBD}"/>
                  </a:ext>
                </a:extLst>
              </p:cNvPr>
              <p:cNvSpPr txBox="1"/>
              <p:nvPr/>
            </p:nvSpPr>
            <p:spPr>
              <a:xfrm>
                <a:off x="4464921" y="10993207"/>
                <a:ext cx="135685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8825E3E-8F0F-4F23-B13D-D825EE39D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21" y="10993207"/>
                <a:ext cx="1356853" cy="733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39249277-8B07-4265-B995-E06B00EA1151}"/>
              </a:ext>
            </a:extLst>
          </p:cNvPr>
          <p:cNvSpPr/>
          <p:nvPr/>
        </p:nvSpPr>
        <p:spPr>
          <a:xfrm>
            <a:off x="6462873" y="1332356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575A97A-97E3-4352-9D05-F8C9CA3F90D9}"/>
              </a:ext>
            </a:extLst>
          </p:cNvPr>
          <p:cNvSpPr/>
          <p:nvPr/>
        </p:nvSpPr>
        <p:spPr>
          <a:xfrm>
            <a:off x="6152975" y="12830428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1FD4404-AE95-494D-9586-3C241D2935A3}"/>
              </a:ext>
            </a:extLst>
          </p:cNvPr>
          <p:cNvSpPr/>
          <p:nvPr/>
        </p:nvSpPr>
        <p:spPr>
          <a:xfrm>
            <a:off x="5778081" y="1323140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4398C0-03C6-4147-AD9D-9BA63DF5A726}"/>
              </a:ext>
            </a:extLst>
          </p:cNvPr>
          <p:cNvGrpSpPr/>
          <p:nvPr/>
        </p:nvGrpSpPr>
        <p:grpSpPr>
          <a:xfrm>
            <a:off x="6748205" y="11689588"/>
            <a:ext cx="211911" cy="243786"/>
            <a:chOff x="4131601" y="2884249"/>
            <a:chExt cx="171830" cy="197676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195D1BD-4375-4548-87A4-0C25E98833C1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D12F53-7025-4011-B9ED-41200A6F8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E3077B3-5603-45D7-B6B4-C85D985B43F9}"/>
              </a:ext>
            </a:extLst>
          </p:cNvPr>
          <p:cNvGrpSpPr/>
          <p:nvPr/>
        </p:nvGrpSpPr>
        <p:grpSpPr>
          <a:xfrm>
            <a:off x="7144981" y="12544577"/>
            <a:ext cx="211911" cy="243786"/>
            <a:chOff x="4131601" y="2884249"/>
            <a:chExt cx="171830" cy="197676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B5EED42-BD10-4767-8632-3F7EBC65523E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03DDEE7-B569-4064-A881-A313F00556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190E8F8-7E4F-4337-9461-5D3AECFE9C12}"/>
              </a:ext>
            </a:extLst>
          </p:cNvPr>
          <p:cNvGrpSpPr/>
          <p:nvPr/>
        </p:nvGrpSpPr>
        <p:grpSpPr>
          <a:xfrm>
            <a:off x="7420523" y="12003439"/>
            <a:ext cx="211911" cy="243786"/>
            <a:chOff x="4131601" y="2884249"/>
            <a:chExt cx="171830" cy="19767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E797FBE-864F-486C-87AA-3A58B5048EE8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4A6816-949A-4F99-AF30-C3084E75F3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06F329D-3593-4CE0-B32E-FD46A7E01A5F}"/>
              </a:ext>
            </a:extLst>
          </p:cNvPr>
          <p:cNvGrpSpPr/>
          <p:nvPr/>
        </p:nvGrpSpPr>
        <p:grpSpPr>
          <a:xfrm>
            <a:off x="7699724" y="12728485"/>
            <a:ext cx="211911" cy="243786"/>
            <a:chOff x="4131601" y="2884249"/>
            <a:chExt cx="171830" cy="197676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8355C70-8180-4069-9EED-3EF0D031A32A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5CB2EF8-95B6-43CA-9795-07CC0590AE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936C84D-03E7-4661-ABF1-B400038F3FEE}"/>
              </a:ext>
            </a:extLst>
          </p:cNvPr>
          <p:cNvCxnSpPr>
            <a:cxnSpLocks/>
          </p:cNvCxnSpPr>
          <p:nvPr/>
        </p:nvCxnSpPr>
        <p:spPr>
          <a:xfrm flipH="1" flipV="1">
            <a:off x="5161778" y="11786321"/>
            <a:ext cx="3884478" cy="21398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A99B579-C72E-4855-BD5A-9FFFF6AE71E4}"/>
              </a:ext>
            </a:extLst>
          </p:cNvPr>
          <p:cNvCxnSpPr>
            <a:cxnSpLocks/>
          </p:cNvCxnSpPr>
          <p:nvPr/>
        </p:nvCxnSpPr>
        <p:spPr>
          <a:xfrm flipV="1">
            <a:off x="596544" y="11116450"/>
            <a:ext cx="0" cy="40200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9914A81-CEA8-4C28-B27F-03675328E265}"/>
              </a:ext>
            </a:extLst>
          </p:cNvPr>
          <p:cNvCxnSpPr>
            <a:cxnSpLocks/>
          </p:cNvCxnSpPr>
          <p:nvPr/>
        </p:nvCxnSpPr>
        <p:spPr>
          <a:xfrm>
            <a:off x="-341266" y="13862849"/>
            <a:ext cx="4158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E671C245-B076-4B16-95B0-ADECC6421B75}"/>
              </a:ext>
            </a:extLst>
          </p:cNvPr>
          <p:cNvSpPr/>
          <p:nvPr/>
        </p:nvSpPr>
        <p:spPr>
          <a:xfrm>
            <a:off x="855832" y="12398707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1B6F0CC-A2E0-4ACC-97C1-D1F88CCBFCD1}"/>
                  </a:ext>
                </a:extLst>
              </p:cNvPr>
              <p:cNvSpPr txBox="1"/>
              <p:nvPr/>
            </p:nvSpPr>
            <p:spPr>
              <a:xfrm>
                <a:off x="3015278" y="13948078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1B6F0CC-A2E0-4ACC-97C1-D1F88CCBF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278" y="13948078"/>
                <a:ext cx="1356853" cy="7605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D6C6A7F-E411-485C-9663-9F39820ACEFA}"/>
                  </a:ext>
                </a:extLst>
              </p:cNvPr>
              <p:cNvSpPr txBox="1"/>
              <p:nvPr/>
            </p:nvSpPr>
            <p:spPr>
              <a:xfrm>
                <a:off x="-583328" y="11013644"/>
                <a:ext cx="135685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D6C6A7F-E411-485C-9663-9F39820AC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83328" y="11013644"/>
                <a:ext cx="1356853" cy="7335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Oval 98">
            <a:extLst>
              <a:ext uri="{FF2B5EF4-FFF2-40B4-BE49-F238E27FC236}">
                <a16:creationId xmlns:a16="http://schemas.microsoft.com/office/drawing/2014/main" id="{50B0B1C4-1052-452B-9E6C-25BA49494FA3}"/>
              </a:ext>
            </a:extLst>
          </p:cNvPr>
          <p:cNvSpPr/>
          <p:nvPr/>
        </p:nvSpPr>
        <p:spPr>
          <a:xfrm>
            <a:off x="1414624" y="13343999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E14D29D-8F06-4104-A952-18007D0C0B39}"/>
              </a:ext>
            </a:extLst>
          </p:cNvPr>
          <p:cNvSpPr/>
          <p:nvPr/>
        </p:nvSpPr>
        <p:spPr>
          <a:xfrm>
            <a:off x="1104726" y="12850865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0A51835-F464-4ABB-960B-9A31A4D64272}"/>
              </a:ext>
            </a:extLst>
          </p:cNvPr>
          <p:cNvSpPr/>
          <p:nvPr/>
        </p:nvSpPr>
        <p:spPr>
          <a:xfrm>
            <a:off x="729832" y="13251840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0B9788A-A3E6-4606-BC32-1C9C1AE44B7F}"/>
              </a:ext>
            </a:extLst>
          </p:cNvPr>
          <p:cNvGrpSpPr/>
          <p:nvPr/>
        </p:nvGrpSpPr>
        <p:grpSpPr>
          <a:xfrm>
            <a:off x="1699956" y="11710025"/>
            <a:ext cx="211911" cy="243786"/>
            <a:chOff x="4131601" y="2884249"/>
            <a:chExt cx="171830" cy="197676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84FE8A-76C4-46E7-AD67-155D8D0ABF35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F55F43A-DE3C-4A6A-9AC3-8CACDE870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BD15CCF-3AF6-4A16-8989-C021C0104E1F}"/>
              </a:ext>
            </a:extLst>
          </p:cNvPr>
          <p:cNvGrpSpPr/>
          <p:nvPr/>
        </p:nvGrpSpPr>
        <p:grpSpPr>
          <a:xfrm>
            <a:off x="2096732" y="12565014"/>
            <a:ext cx="211911" cy="243786"/>
            <a:chOff x="4131601" y="2884249"/>
            <a:chExt cx="171830" cy="197676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18165FE-D655-4DB7-8480-F1F972809EC9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8C68DC8-B9BB-40BF-9E31-ABE068F928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734D076-C8AD-447E-A5A1-477828263120}"/>
              </a:ext>
            </a:extLst>
          </p:cNvPr>
          <p:cNvGrpSpPr/>
          <p:nvPr/>
        </p:nvGrpSpPr>
        <p:grpSpPr>
          <a:xfrm>
            <a:off x="2372274" y="12023876"/>
            <a:ext cx="211911" cy="243786"/>
            <a:chOff x="4131601" y="2884249"/>
            <a:chExt cx="171830" cy="19767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16DE0502-7FEB-4D7C-9AA4-F9A9E21A0723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0198825-A4BC-4131-882A-A1E3DE8C2E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A9E3BBC-218F-47EC-96CF-82B5B213C2E6}"/>
              </a:ext>
            </a:extLst>
          </p:cNvPr>
          <p:cNvGrpSpPr/>
          <p:nvPr/>
        </p:nvGrpSpPr>
        <p:grpSpPr>
          <a:xfrm>
            <a:off x="2651475" y="12748922"/>
            <a:ext cx="211911" cy="243786"/>
            <a:chOff x="4131601" y="2884249"/>
            <a:chExt cx="171830" cy="197676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2EF1D8C-C7E0-4CD7-B67A-6AD479E99643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6F2F306-A997-4C58-8C1D-495425BE63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48C6218-296A-4041-A9E1-95C843316C9E}"/>
              </a:ext>
            </a:extLst>
          </p:cNvPr>
          <p:cNvCxnSpPr>
            <a:cxnSpLocks/>
          </p:cNvCxnSpPr>
          <p:nvPr/>
        </p:nvCxnSpPr>
        <p:spPr>
          <a:xfrm flipH="1" flipV="1">
            <a:off x="1407706" y="10761008"/>
            <a:ext cx="608808" cy="356736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BF0A53E-FAB9-44D5-9552-BB05FBA5458B}"/>
              </a:ext>
            </a:extLst>
          </p:cNvPr>
          <p:cNvCxnSpPr>
            <a:cxnSpLocks/>
          </p:cNvCxnSpPr>
          <p:nvPr/>
        </p:nvCxnSpPr>
        <p:spPr>
          <a:xfrm flipV="1">
            <a:off x="10808441" y="11096013"/>
            <a:ext cx="0" cy="40200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E7DF373F-83F7-45A6-B51F-5E9A663AD3BC}"/>
              </a:ext>
            </a:extLst>
          </p:cNvPr>
          <p:cNvCxnSpPr>
            <a:cxnSpLocks/>
          </p:cNvCxnSpPr>
          <p:nvPr/>
        </p:nvCxnSpPr>
        <p:spPr>
          <a:xfrm>
            <a:off x="9870631" y="13842412"/>
            <a:ext cx="4158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AC5D587D-C666-48CE-B0DC-BADD0356BCFD}"/>
              </a:ext>
            </a:extLst>
          </p:cNvPr>
          <p:cNvSpPr/>
          <p:nvPr/>
        </p:nvSpPr>
        <p:spPr>
          <a:xfrm>
            <a:off x="11067729" y="12378270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7D3027C-6ADD-4D58-86E2-2B90B59D2D25}"/>
                  </a:ext>
                </a:extLst>
              </p:cNvPr>
              <p:cNvSpPr txBox="1"/>
              <p:nvPr/>
            </p:nvSpPr>
            <p:spPr>
              <a:xfrm>
                <a:off x="13227175" y="13927641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7D3027C-6ADD-4D58-86E2-2B90B59D2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7175" y="13927641"/>
                <a:ext cx="1356853" cy="7605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B47E669-1697-4CC2-8B99-499DB33168A3}"/>
                  </a:ext>
                </a:extLst>
              </p:cNvPr>
              <p:cNvSpPr txBox="1"/>
              <p:nvPr/>
            </p:nvSpPr>
            <p:spPr>
              <a:xfrm>
                <a:off x="9628569" y="10993207"/>
                <a:ext cx="135685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B47E669-1697-4CC2-8B99-499DB3316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569" y="10993207"/>
                <a:ext cx="1356853" cy="73353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Oval 123">
            <a:extLst>
              <a:ext uri="{FF2B5EF4-FFF2-40B4-BE49-F238E27FC236}">
                <a16:creationId xmlns:a16="http://schemas.microsoft.com/office/drawing/2014/main" id="{ADFE24B7-FA40-422F-9FBB-13D5424DAD77}"/>
              </a:ext>
            </a:extLst>
          </p:cNvPr>
          <p:cNvSpPr/>
          <p:nvPr/>
        </p:nvSpPr>
        <p:spPr>
          <a:xfrm>
            <a:off x="11626521" y="1332356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4450B290-7BB6-43C1-BADF-4AB1686ACBB2}"/>
              </a:ext>
            </a:extLst>
          </p:cNvPr>
          <p:cNvSpPr/>
          <p:nvPr/>
        </p:nvSpPr>
        <p:spPr>
          <a:xfrm>
            <a:off x="11316623" y="12830428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7E7B39B-5C7B-4195-9DE9-9FD656F20C47}"/>
              </a:ext>
            </a:extLst>
          </p:cNvPr>
          <p:cNvSpPr/>
          <p:nvPr/>
        </p:nvSpPr>
        <p:spPr>
          <a:xfrm>
            <a:off x="10941729" y="1323140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15BBA5E-4472-46A6-BA51-465A13CEC8F0}"/>
              </a:ext>
            </a:extLst>
          </p:cNvPr>
          <p:cNvGrpSpPr/>
          <p:nvPr/>
        </p:nvGrpSpPr>
        <p:grpSpPr>
          <a:xfrm>
            <a:off x="11911853" y="11689588"/>
            <a:ext cx="211911" cy="243786"/>
            <a:chOff x="4131601" y="2884249"/>
            <a:chExt cx="171830" cy="197676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246E46F-88C1-4BA6-A02D-9FEA1AE0553F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705D3EA-27DF-4AD5-97D9-925BAF1059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D9F2DFE-ACDA-41AE-87BD-CA47685793F1}"/>
              </a:ext>
            </a:extLst>
          </p:cNvPr>
          <p:cNvGrpSpPr/>
          <p:nvPr/>
        </p:nvGrpSpPr>
        <p:grpSpPr>
          <a:xfrm>
            <a:off x="12308629" y="12544577"/>
            <a:ext cx="211911" cy="243786"/>
            <a:chOff x="4131601" y="2884249"/>
            <a:chExt cx="171830" cy="197676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A51F9469-EA1C-4F98-9FC8-3B2199ADE41C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9E28CAF-D5C3-4D74-8096-37F095428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A0845D2-E350-4BDF-9A89-4885FEDA5C0D}"/>
              </a:ext>
            </a:extLst>
          </p:cNvPr>
          <p:cNvGrpSpPr/>
          <p:nvPr/>
        </p:nvGrpSpPr>
        <p:grpSpPr>
          <a:xfrm>
            <a:off x="12584171" y="12003439"/>
            <a:ext cx="211911" cy="243786"/>
            <a:chOff x="4131601" y="2884249"/>
            <a:chExt cx="171830" cy="197676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5D91AE2-EF72-4A9E-9DDC-BED0E84323F5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D7466E7-F70F-4B91-B98B-9CA046CBB6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762DBB4-CF1F-4F24-8262-6841129B244E}"/>
              </a:ext>
            </a:extLst>
          </p:cNvPr>
          <p:cNvGrpSpPr/>
          <p:nvPr/>
        </p:nvGrpSpPr>
        <p:grpSpPr>
          <a:xfrm>
            <a:off x="12863372" y="12728485"/>
            <a:ext cx="211911" cy="243786"/>
            <a:chOff x="4131601" y="2884249"/>
            <a:chExt cx="171830" cy="197676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74CAB52-9C91-4A1D-9071-8E3698AA43D2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71ADB71-FF2A-47CB-96FE-2F2CF9FC4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DC44EA7-925F-4366-B9E1-DE5FB78B81E4}"/>
              </a:ext>
            </a:extLst>
          </p:cNvPr>
          <p:cNvCxnSpPr>
            <a:cxnSpLocks/>
          </p:cNvCxnSpPr>
          <p:nvPr/>
        </p:nvCxnSpPr>
        <p:spPr>
          <a:xfrm flipH="1" flipV="1">
            <a:off x="10985397" y="11380287"/>
            <a:ext cx="1908615" cy="281578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FB5EF4C-FB54-43E2-93BF-428ED7C54B3B}"/>
              </a:ext>
            </a:extLst>
          </p:cNvPr>
          <p:cNvSpPr txBox="1"/>
          <p:nvPr/>
        </p:nvSpPr>
        <p:spPr>
          <a:xfrm>
            <a:off x="0" y="15617125"/>
            <a:ext cx="12192000" cy="193899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Par « </a:t>
            </a:r>
            <a:r>
              <a:rPr lang="fr-CA" sz="4000" b="1" dirty="0"/>
              <a:t>la meilleure</a:t>
            </a:r>
            <a:r>
              <a:rPr lang="fr-CA" sz="4000" dirty="0"/>
              <a:t> » frontière linéaire, on entend… 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fr-CA" sz="4000" dirty="0"/>
              <a:t>…« la frontière qui est la plus éloignée des données les plus proches ».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4124749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F1987F-62F9-4A07-9FEC-F929F8D56695}"/>
              </a:ext>
            </a:extLst>
          </p:cNvPr>
          <p:cNvSpPr txBox="1"/>
          <p:nvPr/>
        </p:nvSpPr>
        <p:spPr>
          <a:xfrm>
            <a:off x="0" y="3075057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5. CLASSIFICATION </a:t>
            </a:r>
            <a:br>
              <a:rPr lang="fr-CA" sz="6000" b="1" dirty="0"/>
            </a:br>
            <a:r>
              <a:rPr lang="fr-CA" sz="6000" b="1" dirty="0"/>
              <a:t>NAÏVE BAYÉSIENNE</a:t>
            </a:r>
          </a:p>
        </p:txBody>
      </p:sp>
    </p:spTree>
    <p:extLst>
      <p:ext uri="{BB962C8B-B14F-4D97-AF65-F5344CB8AC3E}">
        <p14:creationId xmlns:p14="http://schemas.microsoft.com/office/powerpoint/2010/main" val="1270735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5. Classification naïve bayésienne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2208598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Basée sur le théorème de Bayes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CA" sz="4000" dirty="0"/>
              </a:p>
              <a:p>
                <a:r>
                  <a:rPr lang="fr-CA" sz="4000" dirty="0"/>
                  <a:t>Illustrons le théorème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Réécrivons l’équation</a:t>
                </a:r>
              </a:p>
              <a:p>
                <a:endParaRPr lang="fr-CA" sz="4000" dirty="0"/>
              </a:p>
              <a:p>
                <a:pPr/>
                <a:r>
                  <a:rPr lang="fr-CA" sz="4000" b="1" dirty="0"/>
                  <a:t>     </a:t>
                </a:r>
                <a14:m>
                  <m:oMath xmlns:m="http://schemas.openxmlformats.org/officeDocument/2006/math">
                    <m:r>
                      <a:rPr lang="fr-CA" sz="4000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fr-CA" sz="4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sz="40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fr-CA" sz="40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fr-CA" sz="4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sz="40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fr-CA" sz="40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fr-CA" sz="4000" b="1" dirty="0"/>
                  <a:t> </a:t>
                </a:r>
              </a:p>
              <a:p>
                <a:r>
                  <a:rPr lang="fr-CA" sz="4000" dirty="0"/>
                  <a:t>En mots : 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A : on fait un pic-</a:t>
                </a:r>
                <a:r>
                  <a:rPr lang="fr-CA" sz="3600" dirty="0" err="1"/>
                  <a:t>nic</a:t>
                </a:r>
                <a:endParaRPr lang="fr-CA" sz="3600" dirty="0"/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B : il fait soleil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CA" sz="3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: la probabilité qu’on </a:t>
                </a:r>
                <a:r>
                  <a:rPr lang="fr-CA" sz="3600" dirty="0" err="1"/>
                  <a:t>faisse</a:t>
                </a:r>
                <a:r>
                  <a:rPr lang="fr-CA" sz="3600" dirty="0"/>
                  <a:t> un pic-</a:t>
                </a:r>
                <a:r>
                  <a:rPr lang="fr-CA" sz="3600" dirty="0" err="1"/>
                  <a:t>nic</a:t>
                </a:r>
                <a:r>
                  <a:rPr lang="fr-CA" sz="3600" dirty="0"/>
                  <a:t> s’il fait soleil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CA" sz="36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fr-CA" sz="3600" dirty="0"/>
                  <a:t> : la probabilité qu’il fasse soleil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CA" sz="3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fr-CA" sz="3600" dirty="0"/>
                  <a:t> : la probabilité qu’il fasse soleil si on fait un pic-</a:t>
                </a:r>
                <a:r>
                  <a:rPr lang="fr-CA" sz="3600" dirty="0" err="1"/>
                  <a:t>nic</a:t>
                </a:r>
                <a:endParaRPr lang="fr-CA" sz="3600" dirty="0"/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CA" sz="3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fr-CA" sz="3600" dirty="0"/>
                  <a:t> : la probabilité qu’on fasse un pic-</a:t>
                </a:r>
                <a:r>
                  <a:rPr lang="fr-CA" sz="3600" dirty="0" err="1"/>
                  <a:t>nic</a:t>
                </a:r>
                <a:endParaRPr lang="fr-CA" sz="3600" dirty="0"/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3600" dirty="0"/>
                  <a:t>Et donc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fr-CA" sz="3600"/>
                            <m:t>on</m:t>
                          </m:r>
                          <m:r>
                            <m:rPr>
                              <m:nor/>
                            </m:rPr>
                            <a:rPr lang="fr-CA" sz="360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fait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un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pic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−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nic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,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il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fait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soleil</m:t>
                          </m:r>
                        </m:e>
                      </m:d>
                    </m:oMath>
                  </m:oMathPara>
                </a14:m>
                <a:endParaRPr lang="fr-CA" sz="36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fr-CA" sz="3600" b="0" i="0" smtClean="0"/>
                            <m:t>on</m:t>
                          </m:r>
                          <m:r>
                            <m:rPr>
                              <m:nor/>
                            </m:rPr>
                            <a:rPr lang="fr-CA" sz="3600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fait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un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pic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−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nic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 | 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il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fait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soleil</m:t>
                          </m:r>
                        </m:e>
                      </m:d>
                      <m:r>
                        <a:rPr lang="fr-CA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𝑖𝑙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𝑓𝑎𝑖𝑡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𝑠𝑜𝑙𝑒𝑖𝑙</m:t>
                          </m:r>
                        </m:e>
                      </m:d>
                    </m:oMath>
                  </m:oMathPara>
                </a14:m>
                <a:endParaRPr lang="fr-CA" sz="36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fr-CA" sz="3600" b="0" i="0" dirty="0" smtClean="0"/>
                            <m:t>il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fait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soleil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 | 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on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fait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un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pic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−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nic</m:t>
                          </m:r>
                        </m:e>
                      </m:d>
                      <m:r>
                        <a:rPr lang="fr-CA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CA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𝑜𝑛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𝑓𝑎𝑖𝑡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𝑢𝑛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pic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−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nic</m:t>
                          </m:r>
                        </m:e>
                      </m:d>
                    </m:oMath>
                  </m:oMathPara>
                </a14:m>
                <a:endParaRPr lang="fr-CA" sz="3600" dirty="0"/>
              </a:p>
              <a:p>
                <a:endParaRPr lang="fr-CA" sz="3600" dirty="0"/>
              </a:p>
              <a:p>
                <a:r>
                  <a:rPr lang="fr-CA" sz="3600" dirty="0"/>
                  <a:t>Or, on s’intéresse généralement à seulement l’un des termes. </a:t>
                </a:r>
                <a:br>
                  <a:rPr lang="fr-CA" sz="3600" dirty="0"/>
                </a:br>
                <a:r>
                  <a:rPr lang="fr-CA" sz="3600" dirty="0"/>
                  <a:t>Par exemple : 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Qu’elle est la probabilité qu’on fasse un pic-</a:t>
                </a:r>
                <a:r>
                  <a:rPr lang="fr-CA" sz="3600" dirty="0" err="1"/>
                  <a:t>nic</a:t>
                </a:r>
                <a:r>
                  <a:rPr lang="fr-CA" sz="3600" dirty="0"/>
                  <a:t> cette après-midi état donné la température 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CA" sz="3600" dirty="0"/>
              </a:p>
              <a:p>
                <a:r>
                  <a:rPr lang="fr-CA" sz="3600" dirty="0"/>
                  <a:t>Si on reprend notre structure de données en apprentissage supervisé, on a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CA" sz="3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22085983"/>
              </a:xfrm>
              <a:prstGeom prst="rect">
                <a:avLst/>
              </a:prstGeom>
              <a:blipFill>
                <a:blip r:embed="rId3"/>
                <a:stretch>
                  <a:fillRect l="-1750" t="-497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079526F4-4BC9-4086-91E8-76906D8F5D99}"/>
              </a:ext>
            </a:extLst>
          </p:cNvPr>
          <p:cNvSpPr/>
          <p:nvPr/>
        </p:nvSpPr>
        <p:spPr>
          <a:xfrm>
            <a:off x="4011559" y="2602099"/>
            <a:ext cx="2566219" cy="2566219"/>
          </a:xfrm>
          <a:prstGeom prst="ellipse">
            <a:avLst/>
          </a:prstGeom>
          <a:solidFill>
            <a:srgbClr val="C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EDE67D-2637-4934-B031-263936EC8248}"/>
              </a:ext>
            </a:extLst>
          </p:cNvPr>
          <p:cNvSpPr/>
          <p:nvPr/>
        </p:nvSpPr>
        <p:spPr>
          <a:xfrm>
            <a:off x="5599468" y="2602099"/>
            <a:ext cx="2566219" cy="2566219"/>
          </a:xfrm>
          <a:prstGeom prst="ellipse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DEBD0-898E-4E49-ACFC-AC105864E088}"/>
              </a:ext>
            </a:extLst>
          </p:cNvPr>
          <p:cNvSpPr txBox="1"/>
          <p:nvPr/>
        </p:nvSpPr>
        <p:spPr>
          <a:xfrm>
            <a:off x="4498256" y="3464879"/>
            <a:ext cx="796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8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CB5E58-846E-4DF1-9BD5-9311E433016A}"/>
              </a:ext>
            </a:extLst>
          </p:cNvPr>
          <p:cNvSpPr txBox="1"/>
          <p:nvPr/>
        </p:nvSpPr>
        <p:spPr>
          <a:xfrm>
            <a:off x="7369275" y="3531265"/>
            <a:ext cx="796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800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703CFC-A32D-4EA8-ADF4-CAF81E35FEB3}"/>
              </a:ext>
            </a:extLst>
          </p:cNvPr>
          <p:cNvCxnSpPr>
            <a:cxnSpLocks/>
          </p:cNvCxnSpPr>
          <p:nvPr/>
        </p:nvCxnSpPr>
        <p:spPr>
          <a:xfrm flipH="1">
            <a:off x="4537585" y="3880377"/>
            <a:ext cx="1568245" cy="2150721"/>
          </a:xfrm>
          <a:prstGeom prst="line">
            <a:avLst/>
          </a:prstGeom>
          <a:ln w="762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292C77-B3FC-4276-9EB4-93462C5FF04A}"/>
              </a:ext>
            </a:extLst>
          </p:cNvPr>
          <p:cNvCxnSpPr>
            <a:cxnSpLocks/>
          </p:cNvCxnSpPr>
          <p:nvPr/>
        </p:nvCxnSpPr>
        <p:spPr>
          <a:xfrm>
            <a:off x="6125494" y="3946763"/>
            <a:ext cx="1641987" cy="1952592"/>
          </a:xfrm>
          <a:prstGeom prst="line">
            <a:avLst/>
          </a:prstGeom>
          <a:ln w="762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0918CA0F-9CC7-4ECE-B3FA-99D488E1E51F}"/>
              </a:ext>
            </a:extLst>
          </p:cNvPr>
          <p:cNvSpPr/>
          <p:nvPr/>
        </p:nvSpPr>
        <p:spPr>
          <a:xfrm rot="16200000">
            <a:off x="4262524" y="5262343"/>
            <a:ext cx="348562" cy="2807112"/>
          </a:xfrm>
          <a:prstGeom prst="rightBrac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0BBBBCD-EDBD-46F4-AB28-1C596EDC3DAD}"/>
              </a:ext>
            </a:extLst>
          </p:cNvPr>
          <p:cNvSpPr/>
          <p:nvPr/>
        </p:nvSpPr>
        <p:spPr>
          <a:xfrm rot="16200000">
            <a:off x="7593200" y="5259270"/>
            <a:ext cx="348562" cy="2807112"/>
          </a:xfrm>
          <a:prstGeom prst="rightBrac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21987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5. Classification naïve bayésienne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18945058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Prenons l’exemple suivant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Disons qu’on a un nouvel exemplaire où « il fait soleil » et le temps est « calme ».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veut classifier l’exemple dans « pic-</a:t>
                </a:r>
                <a:r>
                  <a:rPr lang="fr-CA" sz="4000" dirty="0" err="1"/>
                  <a:t>nic</a:t>
                </a:r>
                <a:r>
                  <a:rPr lang="fr-CA" sz="4000" dirty="0"/>
                  <a:t> » ou « rien ».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Rappelons l’équation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Trouvons d’abord la probabilité qu’il y ait un pic-</a:t>
                </a:r>
                <a:r>
                  <a:rPr lang="fr-CA" sz="4000" dirty="0" err="1"/>
                  <a:t>nic</a:t>
                </a:r>
                <a:r>
                  <a:rPr lang="fr-CA" sz="4000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=1|</m:t>
                          </m:r>
                          <m:sSup>
                            <m:s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fr-CA" sz="3200" i="1" dirty="0">
                              <a:latin typeface="Cambria Math" panose="02040503050406030204" pitchFamily="18" charset="0"/>
                            </a:rPr>
                            <m:t>=1,</m:t>
                          </m:r>
                          <m:sSup>
                            <m:s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  <m:r>
                            <a:rPr lang="fr-CA" sz="32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CA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sz="32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CA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sz="32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CA" sz="3200" dirty="0"/>
              </a:p>
              <a:p>
                <a:r>
                  <a:rPr lang="fr-CA" sz="4000" dirty="0"/>
                  <a:t>On a alors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fr-CA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=0.625</m:t>
                      </m:r>
                    </m:oMath>
                  </m:oMathPara>
                </a14:m>
                <a:endParaRPr lang="fr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6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36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fr-CA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CA" sz="3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fr-CA" sz="36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fr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fr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fr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=0.469</m:t>
                      </m:r>
                    </m:oMath>
                  </m:oMathPara>
                </a14:m>
                <a:endParaRPr lang="fr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fr-CA" sz="36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fr-CA" sz="36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CA" sz="3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fr-CA" sz="36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=0.6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fr-CA" sz="3600" dirty="0"/>
              </a:p>
              <a:p>
                <a:endParaRPr lang="fr-CA" sz="3600" dirty="0"/>
              </a:p>
              <a:p>
                <a:r>
                  <a:rPr lang="fr-CA" sz="4000" dirty="0"/>
                  <a:t>Ce qui nous donne une probabilité de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CA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40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fr-CA" sz="4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fr-CA" sz="4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CA" sz="4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fr-CA" sz="4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0.600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0.625</m:t>
                          </m:r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0.469</m:t>
                          </m:r>
                        </m:den>
                      </m:f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=0.800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18945058"/>
              </a:xfrm>
              <a:prstGeom prst="rect">
                <a:avLst/>
              </a:prstGeom>
              <a:blipFill>
                <a:blip r:embed="rId3"/>
                <a:stretch>
                  <a:fillRect l="-1750" t="-579" r="-110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2536A16-9FDB-4DAA-864D-C04F4E73AB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6957152"/>
                  </p:ext>
                </p:extLst>
              </p:nvPr>
            </p:nvGraphicFramePr>
            <p:xfrm>
              <a:off x="0" y="710928"/>
              <a:ext cx="12191998" cy="6147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13538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937846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656167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𝑽𝒆𝒏𝒕𝒆𝒖𝒙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Rien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𝑷𝒍𝒖𝒊𝒆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𝑽𝒆𝒏𝒕𝒆𝒖𝒙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𝑷𝒍𝒖𝒊𝒆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𝑽𝒆𝒏𝒕𝒆𝒖𝒙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Rien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Rien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Pic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nic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Pic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nic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2536A16-9FDB-4DAA-864D-C04F4E73AB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6957152"/>
                  </p:ext>
                </p:extLst>
              </p:nvPr>
            </p:nvGraphicFramePr>
            <p:xfrm>
              <a:off x="0" y="710928"/>
              <a:ext cx="12191998" cy="6147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13538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937846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703328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2609" r="-235141" b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2609" r="-134632" b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2609" r="-1515" b="-8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105357" r="-334416" b="-7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105357" r="-235141" b="-7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105357" r="-134632" b="-7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105357" r="-1515" b="-7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205357" r="-334416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205357" r="-235141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205357" r="-134632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305357" r="-334416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305357" r="-235141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305357" r="-134632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409009" r="-334416" b="-4261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409009" r="-235141" b="-4261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409009" r="-134632" b="-4261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504464" r="-334416" b="-3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504464" r="-235141" b="-3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504464" r="-134632" b="-3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Rien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604464" r="-334416" b="-2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604464" r="-235141" b="-2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604464" r="-134632" b="-2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604464" r="-1515" b="-2223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710811" r="-334416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710811" r="-235141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710811" r="-134632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710811" r="-1515" b="-124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803571" r="-334416" b="-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803571" r="-235141" b="-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803571" r="-134632" b="-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803571" r="-1515" b="-23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95322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5. Classification naïve bayésienne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1956061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Prenons l’exemple suivant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Disons qu’on a un nouvel exemplaire où « il fait soleil » et le temps est « calme ».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veut classifier l’exemple dans « pic-</a:t>
                </a:r>
                <a:r>
                  <a:rPr lang="fr-CA" sz="4000" dirty="0" err="1"/>
                  <a:t>nic</a:t>
                </a:r>
                <a:r>
                  <a:rPr lang="fr-CA" sz="4000" dirty="0"/>
                  <a:t> » ou « rien ».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Rappelons l’équation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Trouvons maintenant la probabilité qu’il n’y ait rien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=0|</m:t>
                          </m:r>
                          <m:sSup>
                            <m:s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fr-CA" sz="3200" i="1" dirty="0">
                              <a:latin typeface="Cambria Math" panose="02040503050406030204" pitchFamily="18" charset="0"/>
                            </a:rPr>
                            <m:t>=1,</m:t>
                          </m:r>
                          <m:sSup>
                            <m:s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  <m:r>
                            <a:rPr lang="fr-CA" sz="32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CA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sz="32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num>
                        <m:den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CA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sz="32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CA" sz="3200" dirty="0"/>
              </a:p>
              <a:p>
                <a:r>
                  <a:rPr lang="fr-CA" sz="4000" dirty="0"/>
                  <a:t>On a alors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fr-CA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=0.375</m:t>
                      </m:r>
                    </m:oMath>
                  </m:oMathPara>
                </a14:m>
                <a:endParaRPr lang="fr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6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36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fr-CA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CA" sz="3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fr-CA" sz="36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fr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fr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fr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=0.469</m:t>
                      </m:r>
                    </m:oMath>
                  </m:oMathPara>
                </a14:m>
                <a:endParaRPr lang="fr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fr-CA" sz="36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fr-CA" sz="36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CA" sz="3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fr-CA" sz="36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333</m:t>
                      </m:r>
                    </m:oMath>
                  </m:oMathPara>
                </a14:m>
                <a:endParaRPr lang="fr-CA" sz="3600" dirty="0"/>
              </a:p>
              <a:p>
                <a:endParaRPr lang="fr-CA" sz="3600" dirty="0"/>
              </a:p>
              <a:p>
                <a:r>
                  <a:rPr lang="fr-CA" sz="4000" dirty="0"/>
                  <a:t>Ce qui nous donne une probabilité de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CA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40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fr-CA" sz="4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fr-CA" sz="4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CA" sz="4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fr-CA" sz="4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333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0.375</m:t>
                          </m:r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0.469</m:t>
                          </m:r>
                        </m:den>
                      </m:f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0.266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19560611"/>
              </a:xfrm>
              <a:prstGeom prst="rect">
                <a:avLst/>
              </a:prstGeom>
              <a:blipFill>
                <a:blip r:embed="rId3"/>
                <a:stretch>
                  <a:fillRect l="-1750" t="-561" r="-110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2536A16-9FDB-4DAA-864D-C04F4E73AB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5652380"/>
                  </p:ext>
                </p:extLst>
              </p:nvPr>
            </p:nvGraphicFramePr>
            <p:xfrm>
              <a:off x="0" y="710928"/>
              <a:ext cx="12191998" cy="6147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13538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937846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656167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𝑽𝒆𝒏𝒕𝒆𝒖𝒙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Rien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𝑷𝒍𝒖𝒊𝒆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𝑽𝒆𝒏𝒕𝒆𝒖𝒙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𝑷𝒍𝒖𝒊𝒆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𝑽𝒆𝒏𝒕𝒆𝒖𝒙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Rien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Rien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Pic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nic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Pic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nic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2536A16-9FDB-4DAA-864D-C04F4E73AB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5652380"/>
                  </p:ext>
                </p:extLst>
              </p:nvPr>
            </p:nvGraphicFramePr>
            <p:xfrm>
              <a:off x="0" y="710928"/>
              <a:ext cx="12191998" cy="6147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13538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937846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703328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2609" r="-235141" b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2609" r="-134632" b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2609" r="-1515" b="-8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105357" r="-334416" b="-7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105357" r="-235141" b="-7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105357" r="-134632" b="-7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105357" r="-1515" b="-7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205357" r="-334416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205357" r="-235141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205357" r="-134632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305357" r="-334416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305357" r="-235141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305357" r="-134632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409009" r="-334416" b="-4261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409009" r="-235141" b="-4261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409009" r="-134632" b="-4261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504464" r="-334416" b="-3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504464" r="-235141" b="-3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504464" r="-134632" b="-3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Rien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604464" r="-334416" b="-2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604464" r="-235141" b="-2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604464" r="-134632" b="-2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604464" r="-1515" b="-2223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710811" r="-334416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710811" r="-235141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710811" r="-134632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710811" r="-1515" b="-124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803571" r="-334416" b="-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803571" r="-235141" b="-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803571" r="-134632" b="-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803571" r="-1515" b="-23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4892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5. Classification naïve bayésienne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21531279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Prenons l’exemple suivant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Ainsi, étant donné l’exemple, il y a 80 % de chances de faire un pic-</a:t>
                </a:r>
                <a:r>
                  <a:rPr lang="fr-CA" sz="4000" dirty="0" err="1"/>
                  <a:t>nic</a:t>
                </a:r>
                <a:r>
                  <a:rPr lang="fr-CA" sz="4000" dirty="0"/>
                  <a:t> et 27 % de chances de ne rien faire. 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classifiera donc l’exemple dans « faire un pic-</a:t>
                </a:r>
                <a:r>
                  <a:rPr lang="fr-CA" sz="4000" dirty="0" err="1"/>
                  <a:t>nic</a:t>
                </a:r>
                <a:r>
                  <a:rPr lang="fr-CA" sz="4000" dirty="0"/>
                  <a:t> ».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Comme certaines caractéristiques sont généralement continues, on assume généralement que celles-ci sont distribuées « normalement » pour calculer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fr-CA" sz="4000" dirty="0"/>
                  <a:t>  et calculer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CA" sz="4000" dirty="0"/>
                  <a:t> et on utilise la version « </a:t>
                </a:r>
                <a:r>
                  <a:rPr lang="fr-CA" sz="4000" dirty="0" err="1"/>
                  <a:t>GaussianNB</a:t>
                </a:r>
                <a:r>
                  <a:rPr lang="fr-CA" sz="4000" dirty="0"/>
                  <a:t> » dans </a:t>
                </a:r>
                <a:r>
                  <a:rPr lang="fr-CA" sz="4000" dirty="0" err="1"/>
                  <a:t>Scikit</a:t>
                </a:r>
                <a:r>
                  <a:rPr lang="fr-CA" sz="4000" dirty="0"/>
                  <a:t> </a:t>
                </a:r>
                <a:r>
                  <a:rPr lang="fr-CA" sz="4000" dirty="0" err="1"/>
                  <a:t>Learn</a:t>
                </a:r>
                <a:r>
                  <a:rPr lang="fr-CA" sz="4000" dirty="0"/>
                  <a:t>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Notons que la méthode est qualifiée de « naïve » parce que le calcul de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fr-CA" sz="4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CA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  <m:r>
                            <a:rPr lang="fr-CA" sz="4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fr-CA" sz="4000" dirty="0"/>
              </a:p>
              <a:p>
                <a:r>
                  <a:rPr lang="fr-CA" sz="4000" dirty="0"/>
                  <a:t>prend pour acquis que les caractéristiques sont indépendantes, ce qui n’est jamais vraiment le cas dans la réalité.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méthode fonctionne généralement bien même si ce postulat n’est pas respecté.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4000" dirty="0"/>
                  <a:t>Enfin, on n’a généralement aucun hyperparamètre à ajuster (il existe cependant « </a:t>
                </a:r>
                <a:r>
                  <a:rPr lang="fr-CA" sz="4000" dirty="0" err="1"/>
                  <a:t>var_smoothing</a:t>
                </a:r>
                <a:r>
                  <a:rPr lang="fr-CA" sz="4000" dirty="0"/>
                  <a:t> » dans </a:t>
                </a:r>
                <a:r>
                  <a:rPr lang="fr-CA" sz="4000" dirty="0" err="1"/>
                  <a:t>Scikit</a:t>
                </a:r>
                <a:r>
                  <a:rPr lang="fr-CA" sz="4000" dirty="0"/>
                  <a:t> </a:t>
                </a:r>
                <a:r>
                  <a:rPr lang="fr-CA" sz="4000" dirty="0" err="1"/>
                  <a:t>Learn</a:t>
                </a:r>
                <a:r>
                  <a:rPr lang="fr-CA" sz="4000" dirty="0"/>
                  <a:t>, mais on n’a généralement pas besoin de le modifier).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21531279"/>
              </a:xfrm>
              <a:prstGeom prst="rect">
                <a:avLst/>
              </a:prstGeom>
              <a:blipFill>
                <a:blip r:embed="rId3"/>
                <a:stretch>
                  <a:fillRect l="-1750" t="-510" r="-1350" b="-255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2536A16-9FDB-4DAA-864D-C04F4E73AB1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0" y="710928"/>
              <a:ext cx="12191998" cy="6147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13538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937846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656167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𝑽𝒆𝒏𝒕𝒆𝒖𝒙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Rien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𝑷𝒍𝒖𝒊𝒆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𝑽𝒆𝒏𝒕𝒆𝒖𝒙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𝑷𝒍𝒖𝒊𝒆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𝑽𝒆𝒏𝒕𝒆𝒖𝒙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Rien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Rien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Pic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nic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Pic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nic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2536A16-9FDB-4DAA-864D-C04F4E73AB1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0" y="710928"/>
              <a:ext cx="12191998" cy="6147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13538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937846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703328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2609" r="-235141" b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2609" r="-134632" b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2609" r="-1515" b="-8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105357" r="-334416" b="-7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105357" r="-235141" b="-7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105357" r="-134632" b="-7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105357" r="-1515" b="-7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205357" r="-334416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205357" r="-235141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205357" r="-134632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305357" r="-334416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305357" r="-235141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305357" r="-134632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409009" r="-334416" b="-4261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409009" r="-235141" b="-4261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409009" r="-134632" b="-4261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504464" r="-334416" b="-3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504464" r="-235141" b="-3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504464" r="-134632" b="-3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Rien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604464" r="-334416" b="-2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604464" r="-235141" b="-2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604464" r="-134632" b="-2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604464" r="-1515" b="-2223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710811" r="-334416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710811" r="-235141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710811" r="-134632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710811" r="-1515" b="-124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803571" r="-334416" b="-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803571" r="-235141" b="-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803571" r="-134632" b="-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803571" r="-1515" b="-23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229962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F1987F-62F9-4A07-9FEC-F929F8D56695}"/>
              </a:ext>
            </a:extLst>
          </p:cNvPr>
          <p:cNvSpPr txBox="1"/>
          <p:nvPr/>
        </p:nvSpPr>
        <p:spPr>
          <a:xfrm>
            <a:off x="0" y="307505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6. K PLUS PROCHES VOISINS</a:t>
            </a:r>
          </a:p>
        </p:txBody>
      </p:sp>
    </p:spTree>
    <p:extLst>
      <p:ext uri="{BB962C8B-B14F-4D97-AF65-F5344CB8AC3E}">
        <p14:creationId xmlns:p14="http://schemas.microsoft.com/office/powerpoint/2010/main" val="479631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6. K plus proches voisins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21944469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Cette méthode est purement basée sur </a:t>
                </a:r>
                <a:br>
                  <a:rPr lang="fr-CA" sz="4000" dirty="0"/>
                </a:br>
                <a:r>
                  <a:rPr lang="fr-CA" sz="4000" dirty="0"/>
                  <a:t>la proximité des exemples.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Étapes :</a:t>
                </a:r>
              </a:p>
              <a:p>
                <a:endParaRPr lang="fr-CA" sz="4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4000" dirty="0"/>
                  <a:t>On fixe le nombre de voisins utilisés dans la décision</a:t>
                </a:r>
                <a:br>
                  <a:rPr lang="fr-CA" sz="4000" dirty="0"/>
                </a:br>
                <a:r>
                  <a:rPr lang="fr-CA" sz="4000" dirty="0"/>
                  <a:t>(i.e. </a:t>
                </a:r>
                <a:r>
                  <a:rPr lang="fr-CA" sz="4000" i="1" dirty="0"/>
                  <a:t>k</a:t>
                </a:r>
                <a:r>
                  <a:rPr lang="fr-CA" sz="4000" dirty="0"/>
                  <a:t>).</a:t>
                </a:r>
              </a:p>
              <a:p>
                <a:pPr marL="742950" indent="-742950">
                  <a:buFont typeface="+mj-lt"/>
                  <a:buAutoNum type="arabicPeriod"/>
                </a:pPr>
                <a:endParaRPr lang="fr-CA" sz="4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4000" dirty="0"/>
                  <a:t>Pour un nouvel exemple dont on doit prédire la classe, on vérifie les classes des </a:t>
                </a:r>
                <a:r>
                  <a:rPr lang="fr-CA" sz="4000" i="1" dirty="0"/>
                  <a:t>k</a:t>
                </a:r>
                <a:r>
                  <a:rPr lang="fr-CA" sz="4000" dirty="0"/>
                  <a:t> exemples les plus proches (i.e. les </a:t>
                </a:r>
                <a:r>
                  <a:rPr lang="fr-CA" sz="4000" i="1" dirty="0"/>
                  <a:t>k</a:t>
                </a:r>
                <a:r>
                  <a:rPr lang="fr-CA" sz="4000" dirty="0"/>
                  <a:t> voisins).</a:t>
                </a:r>
              </a:p>
              <a:p>
                <a:pPr marL="742950" indent="-742950">
                  <a:buFont typeface="+mj-lt"/>
                  <a:buAutoNum type="arabicPeriod"/>
                </a:pPr>
                <a:endParaRPr lang="fr-CA" sz="4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4000" dirty="0"/>
                  <a:t>La classe la plus fréquente (dans ces </a:t>
                </a:r>
                <a:r>
                  <a:rPr lang="fr-CA" sz="4000" i="1" dirty="0"/>
                  <a:t>k</a:t>
                </a:r>
                <a:r>
                  <a:rPr lang="fr-CA" sz="4000" dirty="0"/>
                  <a:t> voisins) est la classe prédite pour le nouvel exemple.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 Si égalité, on tire au hasard.</a:t>
                </a:r>
              </a:p>
              <a:p>
                <a:pPr marL="742950" indent="-742950">
                  <a:buFont typeface="+mj-lt"/>
                  <a:buAutoNum type="arabicPeriod"/>
                </a:pPr>
                <a:endParaRPr lang="fr-CA" sz="4000" dirty="0"/>
              </a:p>
              <a:p>
                <a:r>
                  <a:rPr lang="fr-CA" sz="4000" dirty="0"/>
                  <a:t>Dans l’exemple suivant pour le nouvel exemple      :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Si </a:t>
                </a:r>
                <a14:m>
                  <m:oMath xmlns:m="http://schemas.openxmlformats.org/officeDocument/2006/math"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CA" sz="4000" dirty="0"/>
                  <a:t>, classe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Si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CA" sz="40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fr-CA" sz="4000" dirty="0"/>
                  <a:t>, classe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Si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CA" sz="40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fr-CA" sz="4000" dirty="0"/>
                  <a:t>, classe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Si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CA" sz="4000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fr-CA" sz="4000" dirty="0"/>
                  <a:t>, classe          (hasard)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Si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CA" sz="4000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fr-CA" sz="4000" dirty="0"/>
                  <a:t>, classe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Si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CA" sz="4000" i="1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fr-CA" sz="4000" dirty="0"/>
                  <a:t>, classe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b="1" dirty="0"/>
                  <a:t>Le principal hyperparamètre à ajuster est donc </a:t>
                </a:r>
                <a:br>
                  <a:rPr lang="fr-CA" sz="4000" b="1" dirty="0"/>
                </a:br>
                <a:r>
                  <a:rPr lang="fr-CA" sz="4000" b="1" dirty="0"/>
                  <a:t>la valeur de </a:t>
                </a:r>
                <a:r>
                  <a:rPr lang="fr-CA" sz="4000" b="1" i="1" dirty="0"/>
                  <a:t>k (appelé « </a:t>
                </a:r>
                <a:r>
                  <a:rPr lang="fr-CA" sz="4000" b="1" i="1" dirty="0" err="1"/>
                  <a:t>n_neighbors</a:t>
                </a:r>
                <a:r>
                  <a:rPr lang="fr-CA" sz="4000" b="1" i="1" dirty="0"/>
                  <a:t> dans </a:t>
                </a:r>
                <a:r>
                  <a:rPr lang="fr-CA" sz="4000" b="1" i="1" dirty="0" err="1"/>
                  <a:t>scikit</a:t>
                </a:r>
                <a:r>
                  <a:rPr lang="fr-CA" sz="4000" b="1" i="1" dirty="0"/>
                  <a:t> </a:t>
                </a:r>
                <a:r>
                  <a:rPr lang="fr-CA" sz="4000" b="1" i="1" dirty="0" err="1"/>
                  <a:t>learn</a:t>
                </a:r>
                <a:r>
                  <a:rPr lang="fr-CA" sz="4000" b="1" i="1" dirty="0"/>
                  <a:t>)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b="1" i="1" dirty="0"/>
                  <a:t>Plus k est élevé, plus le biais est élevé et </a:t>
                </a:r>
                <a:br>
                  <a:rPr lang="fr-CA" sz="3600" b="1" i="1" dirty="0"/>
                </a:br>
                <a:r>
                  <a:rPr lang="fr-CA" sz="3600" b="1" i="1" dirty="0"/>
                  <a:t>la variance est faible.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Un 2e hyperparamètre permet de décider si l’on souhaite que la distance soit considérée (un voisin plus proche aura une importance plus élevée qu’un voisin plus loin).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Hyperparamètre « </a:t>
                </a:r>
                <a:r>
                  <a:rPr lang="fr-CA" sz="3600" i="1" dirty="0" err="1"/>
                  <a:t>weights</a:t>
                </a:r>
                <a:r>
                  <a:rPr lang="fr-CA" sz="3600" dirty="0"/>
                  <a:t> ».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Valeur « </a:t>
                </a:r>
                <a:r>
                  <a:rPr lang="fr-CA" sz="3600" i="1" dirty="0" err="1"/>
                  <a:t>uniform</a:t>
                </a:r>
                <a:r>
                  <a:rPr lang="fr-CA" sz="3600" dirty="0"/>
                  <a:t> » :  distance n’a pas d’influence.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Valeur « </a:t>
                </a:r>
                <a:r>
                  <a:rPr lang="fr-CA" sz="3600" i="1" dirty="0"/>
                  <a:t>distance</a:t>
                </a:r>
                <a:r>
                  <a:rPr lang="fr-CA" sz="3600" dirty="0"/>
                  <a:t> »:  distance a une influence.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21944469"/>
              </a:xfrm>
              <a:prstGeom prst="rect">
                <a:avLst/>
              </a:prstGeom>
              <a:blipFill>
                <a:blip r:embed="rId3"/>
                <a:stretch>
                  <a:fillRect l="-1800" t="-500" r="-2450" b="-111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3AF229-0BB9-4D2E-9F37-54D379FC8D85}"/>
              </a:ext>
            </a:extLst>
          </p:cNvPr>
          <p:cNvCxnSpPr>
            <a:cxnSpLocks/>
          </p:cNvCxnSpPr>
          <p:nvPr/>
        </p:nvCxnSpPr>
        <p:spPr>
          <a:xfrm flipV="1">
            <a:off x="7652293" y="10784591"/>
            <a:ext cx="0" cy="40200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B5A993-7E1F-4664-A76A-DB3EDE029A04}"/>
              </a:ext>
            </a:extLst>
          </p:cNvPr>
          <p:cNvCxnSpPr>
            <a:cxnSpLocks/>
          </p:cNvCxnSpPr>
          <p:nvPr/>
        </p:nvCxnSpPr>
        <p:spPr>
          <a:xfrm>
            <a:off x="6714483" y="13530990"/>
            <a:ext cx="4158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06F9C49-255F-48EC-8066-3CB3C68484E9}"/>
              </a:ext>
            </a:extLst>
          </p:cNvPr>
          <p:cNvSpPr/>
          <p:nvPr/>
        </p:nvSpPr>
        <p:spPr>
          <a:xfrm>
            <a:off x="9107135" y="1231570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DEEAAD4-544F-437E-A616-18EC1A37D85D}"/>
                  </a:ext>
                </a:extLst>
              </p:cNvPr>
              <p:cNvSpPr txBox="1"/>
              <p:nvPr/>
            </p:nvSpPr>
            <p:spPr>
              <a:xfrm>
                <a:off x="10071027" y="13616219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DEEAAD4-544F-437E-A616-18EC1A37D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027" y="13616219"/>
                <a:ext cx="1356853" cy="760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5A317E-DC3E-45E5-A3C8-C007A4CC1430}"/>
                  </a:ext>
                </a:extLst>
              </p:cNvPr>
              <p:cNvSpPr txBox="1"/>
              <p:nvPr/>
            </p:nvSpPr>
            <p:spPr>
              <a:xfrm>
                <a:off x="6472421" y="10681785"/>
                <a:ext cx="135685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5A317E-DC3E-45E5-A3C8-C007A4CC1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421" y="10681785"/>
                <a:ext cx="1356853" cy="733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E119E920-A947-432B-9BC2-1DA87FE759EB}"/>
              </a:ext>
            </a:extLst>
          </p:cNvPr>
          <p:cNvSpPr/>
          <p:nvPr/>
        </p:nvSpPr>
        <p:spPr>
          <a:xfrm>
            <a:off x="8021079" y="13095456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1B8637-3710-4660-8A9E-19CB4E334201}"/>
              </a:ext>
            </a:extLst>
          </p:cNvPr>
          <p:cNvSpPr/>
          <p:nvPr/>
        </p:nvSpPr>
        <p:spPr>
          <a:xfrm>
            <a:off x="9945027" y="1297600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0E3C270-B580-4459-8A7A-E7685EED46D7}"/>
              </a:ext>
            </a:extLst>
          </p:cNvPr>
          <p:cNvSpPr/>
          <p:nvPr/>
        </p:nvSpPr>
        <p:spPr>
          <a:xfrm>
            <a:off x="4064779" y="10588516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519B1A4-9B89-4BEF-A566-570889CF6D9C}"/>
              </a:ext>
            </a:extLst>
          </p:cNvPr>
          <p:cNvGrpSpPr/>
          <p:nvPr/>
        </p:nvGrpSpPr>
        <p:grpSpPr>
          <a:xfrm>
            <a:off x="8366376" y="11644599"/>
            <a:ext cx="211911" cy="243786"/>
            <a:chOff x="4131601" y="2884249"/>
            <a:chExt cx="171830" cy="19767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C034CCA-7854-46D3-8FF5-44540C9B57EC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8B01F4-F715-4B7F-B3AD-DF0524B25E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5C98F5C-2080-4298-976F-2A40B833431C}"/>
              </a:ext>
            </a:extLst>
          </p:cNvPr>
          <p:cNvGrpSpPr/>
          <p:nvPr/>
        </p:nvGrpSpPr>
        <p:grpSpPr>
          <a:xfrm>
            <a:off x="8030318" y="11888384"/>
            <a:ext cx="211911" cy="243786"/>
            <a:chOff x="4131601" y="2884249"/>
            <a:chExt cx="171830" cy="197676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8AC269B-09D6-4F56-B996-FD0B457C383E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6F83A80-CBA2-46EF-B989-B61D90A856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9EA9E66-26F3-4146-86A0-9353C3DD68A8}"/>
              </a:ext>
            </a:extLst>
          </p:cNvPr>
          <p:cNvGrpSpPr/>
          <p:nvPr/>
        </p:nvGrpSpPr>
        <p:grpSpPr>
          <a:xfrm>
            <a:off x="8015504" y="11522705"/>
            <a:ext cx="211911" cy="243786"/>
            <a:chOff x="4131601" y="2884249"/>
            <a:chExt cx="171830" cy="19767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C0478CF-6DD9-4AD3-A8D7-0A6B1E979BCF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518AD3E-9312-46A4-9834-251EF68C9B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14EDB7-55E2-4E0A-A6D4-E0F6A7477D28}"/>
              </a:ext>
            </a:extLst>
          </p:cNvPr>
          <p:cNvGrpSpPr/>
          <p:nvPr/>
        </p:nvGrpSpPr>
        <p:grpSpPr>
          <a:xfrm>
            <a:off x="8832166" y="11454699"/>
            <a:ext cx="211911" cy="243786"/>
            <a:chOff x="4131601" y="2884249"/>
            <a:chExt cx="171830" cy="19767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031DE6E-F94F-4059-BC8C-D45A66D5D7C3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499794A-05CA-424E-8BAF-6DB363F427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17D7695-A352-4A33-8F1D-8AFC60D90F50}"/>
              </a:ext>
            </a:extLst>
          </p:cNvPr>
          <p:cNvGrpSpPr/>
          <p:nvPr/>
        </p:nvGrpSpPr>
        <p:grpSpPr>
          <a:xfrm>
            <a:off x="8715966" y="10937526"/>
            <a:ext cx="211911" cy="243786"/>
            <a:chOff x="4131601" y="2884249"/>
            <a:chExt cx="171830" cy="197676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E3D4B5-A90E-4AFE-A9E9-C92C5AFE537C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0E2CD7B-13A6-4F06-A1F1-143BBBCAC3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007DA53F-F2CA-4706-97D5-BF899B045B08}"/>
              </a:ext>
            </a:extLst>
          </p:cNvPr>
          <p:cNvSpPr/>
          <p:nvPr/>
        </p:nvSpPr>
        <p:spPr>
          <a:xfrm>
            <a:off x="8605507" y="1259800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A67BD8FD-7FD0-4F8F-94B7-AA50634D0CC0}"/>
              </a:ext>
            </a:extLst>
          </p:cNvPr>
          <p:cNvSpPr/>
          <p:nvPr/>
        </p:nvSpPr>
        <p:spPr>
          <a:xfrm>
            <a:off x="8546287" y="12106986"/>
            <a:ext cx="421329" cy="363215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6CB124-17DD-439F-A302-95E19AA19F3F}"/>
              </a:ext>
            </a:extLst>
          </p:cNvPr>
          <p:cNvSpPr/>
          <p:nvPr/>
        </p:nvSpPr>
        <p:spPr>
          <a:xfrm>
            <a:off x="4035282" y="1124164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012906B-27F1-451C-95F0-BEDB22B32E3E}"/>
              </a:ext>
            </a:extLst>
          </p:cNvPr>
          <p:cNvGrpSpPr/>
          <p:nvPr/>
        </p:nvGrpSpPr>
        <p:grpSpPr>
          <a:xfrm>
            <a:off x="4494451" y="12438342"/>
            <a:ext cx="211911" cy="243786"/>
            <a:chOff x="4131601" y="2884249"/>
            <a:chExt cx="171830" cy="197676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185140A-A3FD-46E1-AAE4-8631CF775A2C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BBC9F03-489F-4576-9606-4FD752FDF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793EBA06-12E2-4874-A412-2FBF2CE88C66}"/>
              </a:ext>
            </a:extLst>
          </p:cNvPr>
          <p:cNvSpPr/>
          <p:nvPr/>
        </p:nvSpPr>
        <p:spPr>
          <a:xfrm>
            <a:off x="4008022" y="1187006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A8FF41F-8F2B-4020-83D0-99A4984F64C4}"/>
              </a:ext>
            </a:extLst>
          </p:cNvPr>
          <p:cNvSpPr/>
          <p:nvPr/>
        </p:nvSpPr>
        <p:spPr>
          <a:xfrm>
            <a:off x="4008022" y="12450226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E46EE8B-84B6-4C3B-AD8E-7989BF62562E}"/>
              </a:ext>
            </a:extLst>
          </p:cNvPr>
          <p:cNvGrpSpPr/>
          <p:nvPr/>
        </p:nvGrpSpPr>
        <p:grpSpPr>
          <a:xfrm>
            <a:off x="4498603" y="13069470"/>
            <a:ext cx="211911" cy="243786"/>
            <a:chOff x="4131601" y="2884249"/>
            <a:chExt cx="171830" cy="197676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074F677-B456-48D8-AAC2-1911A5BEACDE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381C7AE-1218-41E7-8214-EDC8F5E6A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92A8C30-A7ED-434C-8788-5C81D7D6B21A}"/>
              </a:ext>
            </a:extLst>
          </p:cNvPr>
          <p:cNvGrpSpPr/>
          <p:nvPr/>
        </p:nvGrpSpPr>
        <p:grpSpPr>
          <a:xfrm>
            <a:off x="4502757" y="13667195"/>
            <a:ext cx="211911" cy="243786"/>
            <a:chOff x="4131601" y="2884249"/>
            <a:chExt cx="171830" cy="19767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A9ECA23-372E-47B1-8698-85F15F346452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84FE4F2-D461-45F9-8589-3940C4296B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E08A224C-26A1-424A-AC6D-5CDF38E52AF2}"/>
              </a:ext>
            </a:extLst>
          </p:cNvPr>
          <p:cNvSpPr/>
          <p:nvPr/>
        </p:nvSpPr>
        <p:spPr>
          <a:xfrm>
            <a:off x="9874050" y="9935106"/>
            <a:ext cx="421329" cy="363215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56337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RÉCAPITULATIF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070C8-6D50-4FFE-902F-2C89A0E81EDD}"/>
              </a:ext>
            </a:extLst>
          </p:cNvPr>
          <p:cNvSpPr txBox="1"/>
          <p:nvPr/>
        </p:nvSpPr>
        <p:spPr>
          <a:xfrm>
            <a:off x="0" y="-1"/>
            <a:ext cx="12192000" cy="1178784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Voici certains avantages/inconvénients de ces </a:t>
            </a:r>
            <a:br>
              <a:rPr lang="fr-CA" sz="4000" dirty="0"/>
            </a:br>
            <a:r>
              <a:rPr lang="fr-CA" sz="4000" dirty="0"/>
              <a:t>méthodes de classifications :</a:t>
            </a:r>
          </a:p>
          <a:p>
            <a:endParaRPr lang="fr-CA" sz="4000" dirty="0"/>
          </a:p>
          <a:p>
            <a:r>
              <a:rPr lang="fr-CA" sz="4000" b="1" dirty="0"/>
              <a:t>Régression logistique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Avantages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On a toujours un minimum global.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Un peu interprétable.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Bon avec données larges.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Inconvénients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Peu efficace avec solutions non-linéaires.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Sensible à la colinéarité.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Sensible aux valeurs aberrantes.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200" dirty="0"/>
          </a:p>
          <a:p>
            <a:r>
              <a:rPr lang="fr-CA" sz="4000" b="1" dirty="0"/>
              <a:t>Machines à vecteurs de support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Avantages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On a toujours un minimum global.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Efficace avec solutions non-linéaire (astuce du noyau)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Peu sensible aux valeurs aberrantes.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Bon avec données larges.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Inconvénients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Peu efficace en termes de temps de computation avec grands ensembles de données.</a:t>
            </a:r>
          </a:p>
        </p:txBody>
      </p:sp>
    </p:spTree>
    <p:extLst>
      <p:ext uri="{BB962C8B-B14F-4D97-AF65-F5344CB8AC3E}">
        <p14:creationId xmlns:p14="http://schemas.microsoft.com/office/powerpoint/2010/main" val="1186232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RÉCAPITULATIF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070C8-6D50-4FFE-902F-2C89A0E81EDD}"/>
              </a:ext>
            </a:extLst>
          </p:cNvPr>
          <p:cNvSpPr txBox="1"/>
          <p:nvPr/>
        </p:nvSpPr>
        <p:spPr>
          <a:xfrm>
            <a:off x="0" y="-1"/>
            <a:ext cx="12192000" cy="14865608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Voici certains avantages/inconvénients de ces </a:t>
            </a:r>
            <a:br>
              <a:rPr lang="fr-CA" sz="4000" dirty="0"/>
            </a:br>
            <a:r>
              <a:rPr lang="fr-CA" sz="4000" dirty="0"/>
              <a:t>méthodes de classifications :</a:t>
            </a:r>
          </a:p>
          <a:p>
            <a:pPr lvl="2"/>
            <a:endParaRPr lang="fr-CA" sz="3200" dirty="0"/>
          </a:p>
          <a:p>
            <a:r>
              <a:rPr lang="fr-CA" sz="4000" b="1" dirty="0"/>
              <a:t>Arbres de décisions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Avantages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Faciles à interpréter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Bon avec solutions complexes.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Bon avec grands ensembles de données.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Inconvénients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Peu robuste (variance élevée).</a:t>
            </a:r>
          </a:p>
          <a:p>
            <a:pPr lvl="2"/>
            <a:endParaRPr lang="fr-CA" sz="3200" dirty="0"/>
          </a:p>
          <a:p>
            <a:r>
              <a:rPr lang="fr-CA" sz="4000" b="1" dirty="0"/>
              <a:t>Forêts aléatoires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Avantages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Bon avec solutions complexes.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Bon avec grands ensembles de données.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Robuste (variance faible)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Inconvénients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Difficiles à interpréter.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Longs à entraîner.</a:t>
            </a:r>
          </a:p>
          <a:p>
            <a:pPr lvl="2"/>
            <a:endParaRPr lang="fr-CA" sz="3200" dirty="0"/>
          </a:p>
          <a:p>
            <a:r>
              <a:rPr lang="fr-CA" sz="4000" b="1" dirty="0" err="1"/>
              <a:t>Boosting</a:t>
            </a:r>
            <a:r>
              <a:rPr lang="fr-CA" sz="4000" b="1" dirty="0"/>
              <a:t> de gradient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Avantages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Bon avec solutions très complexes.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Bon avec grands ensembles de données.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Biais généralement plus faible que « forêts aléatoires ».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Inconvénients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Variance généralement plus élevée que « forêts aléatoires ».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Longs à entraîner</a:t>
            </a:r>
          </a:p>
        </p:txBody>
      </p:sp>
    </p:spTree>
    <p:extLst>
      <p:ext uri="{BB962C8B-B14F-4D97-AF65-F5344CB8AC3E}">
        <p14:creationId xmlns:p14="http://schemas.microsoft.com/office/powerpoint/2010/main" val="3101545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RÉCAPITULATIF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070C8-6D50-4FFE-902F-2C89A0E81EDD}"/>
              </a:ext>
            </a:extLst>
          </p:cNvPr>
          <p:cNvSpPr txBox="1"/>
          <p:nvPr/>
        </p:nvSpPr>
        <p:spPr>
          <a:xfrm>
            <a:off x="0" y="-1"/>
            <a:ext cx="12192000" cy="9264075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Voici certains avantages/inconvénients de ces </a:t>
            </a:r>
            <a:br>
              <a:rPr lang="fr-CA" sz="4000" dirty="0"/>
            </a:br>
            <a:r>
              <a:rPr lang="fr-CA" sz="4000" dirty="0"/>
              <a:t>méthodes de classifications :</a:t>
            </a:r>
          </a:p>
          <a:p>
            <a:pPr lvl="2"/>
            <a:endParaRPr lang="fr-CA" sz="3200" dirty="0"/>
          </a:p>
          <a:p>
            <a:r>
              <a:rPr lang="fr-CA" sz="4000" b="1" dirty="0"/>
              <a:t>Classification naïve bayésienne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Avantages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Pas d’entraînement requis.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Peu d’hyperparamètres.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Très rapide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Inconvénients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Sensible à la colinéarité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b="1" dirty="0"/>
              <a:t>K plus proches voisins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Avantages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Pas d’entraînement requis.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Inconvénients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K peut être difficile à ajuster.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Peu être lent si l’ensemble de données est grand.</a:t>
            </a:r>
          </a:p>
        </p:txBody>
      </p:sp>
    </p:spTree>
    <p:extLst>
      <p:ext uri="{BB962C8B-B14F-4D97-AF65-F5344CB8AC3E}">
        <p14:creationId xmlns:p14="http://schemas.microsoft.com/office/powerpoint/2010/main" val="3672479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MACHINES À VECTEURS DE SUPPORT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0" y="-1"/>
                <a:ext cx="12192000" cy="14326999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Pour obtenir une telle frontière, on doit modifier légèrement l’équation générale suivante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fr-CA" sz="4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4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4000" b="1" i="1" smtClean="0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fr-CA" sz="4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fr-CA" sz="4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Cette équation dit simplement que les données supérieures à « 0 » sont classées dans une certaine catégorie et que les données inférieures à « 0 » sont classées dans une autre catégorie.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Or, on veut plutôt avoir une équation qui permette d’éloigner le plus possible les données les plus proches.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En d’autres termes, on veut plutôt quelque chose qui reflèterait :</a:t>
                </a:r>
              </a:p>
              <a:p>
                <a:r>
                  <a:rPr lang="fr-CA" sz="4000" b="1" dirty="0"/>
                  <a:t>	</a:t>
                </a:r>
                <a14:m>
                  <m:oMath xmlns:m="http://schemas.openxmlformats.org/officeDocument/2006/math">
                    <m:r>
                      <a:rPr lang="fr-CA" sz="4000" b="1" i="1" smtClean="0">
                        <a:latin typeface="Cambria Math" panose="02040503050406030204" pitchFamily="18" charset="0"/>
                      </a:rPr>
                      <m:t>𝑺𝒊</m:t>
                    </m:r>
                    <m:r>
                      <a:rPr lang="fr-CA" sz="4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4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fr-CA" sz="4000" b="1" i="1" smtClean="0">
                        <a:latin typeface="Cambria Math" panose="02040503050406030204" pitchFamily="18" charset="0"/>
                      </a:rPr>
                      <m:t>=+</m:t>
                    </m:r>
                    <m:r>
                      <a:rPr lang="fr-CA" sz="40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fr-CA" sz="4000" b="1" i="1" smtClean="0">
                        <a:latin typeface="Cambria Math" panose="02040503050406030204" pitchFamily="18" charset="0"/>
                      </a:rPr>
                      <m:t> :  </m:t>
                    </m:r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fr-CA" sz="40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fr-CA" sz="40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p>
                      <m:sSup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fr-CA" sz="4000" b="1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fr-CA" sz="4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fr-CA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CA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fr-CA" sz="40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>
                          <a:latin typeface="Cambria Math" panose="02040503050406030204" pitchFamily="18" charset="0"/>
                        </a:rPr>
                        <m:t>𝑺𝒊</m:t>
                      </m:r>
                      <m:r>
                        <a:rPr lang="fr-CA" sz="4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40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CA" sz="4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4000" b="1" i="1">
                          <a:latin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fr-CA" sz="4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4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4000" b="1" i="1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fr-CA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&lt;−</m:t>
                      </m:r>
                      <m:r>
                        <a:rPr lang="fr-CA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Ceci revient à construire non seulement une frontière de séparation, mais également un « coussin de sûreté », appelé ici une « marge », de chaque côté de la frontière de décision.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Illustrons: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"/>
                <a:ext cx="12192000" cy="14326999"/>
              </a:xfrm>
              <a:prstGeom prst="rect">
                <a:avLst/>
              </a:prstGeom>
              <a:blipFill>
                <a:blip r:embed="rId3"/>
                <a:stretch>
                  <a:fillRect l="-1750" t="-766" b="-894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51878C1-A3AF-4DEB-92AA-4812C940BDB0}"/>
              </a:ext>
            </a:extLst>
          </p:cNvPr>
          <p:cNvCxnSpPr>
            <a:cxnSpLocks/>
          </p:cNvCxnSpPr>
          <p:nvPr/>
        </p:nvCxnSpPr>
        <p:spPr>
          <a:xfrm flipV="1">
            <a:off x="3987618" y="13858304"/>
            <a:ext cx="0" cy="40200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7008BE9-E962-45B2-BBE4-CBCE67285930}"/>
              </a:ext>
            </a:extLst>
          </p:cNvPr>
          <p:cNvCxnSpPr>
            <a:cxnSpLocks/>
          </p:cNvCxnSpPr>
          <p:nvPr/>
        </p:nvCxnSpPr>
        <p:spPr>
          <a:xfrm>
            <a:off x="3049808" y="16604703"/>
            <a:ext cx="4158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F646153C-8DEA-47B5-A7FF-9F72DB643A37}"/>
              </a:ext>
            </a:extLst>
          </p:cNvPr>
          <p:cNvSpPr/>
          <p:nvPr/>
        </p:nvSpPr>
        <p:spPr>
          <a:xfrm>
            <a:off x="4265956" y="15140561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0E6640-E400-46E2-A80A-21EBA1E1CFFB}"/>
                  </a:ext>
                </a:extLst>
              </p:cNvPr>
              <p:cNvSpPr txBox="1"/>
              <p:nvPr/>
            </p:nvSpPr>
            <p:spPr>
              <a:xfrm>
                <a:off x="6406352" y="16689932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0E6640-E400-46E2-A80A-21EBA1E1C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352" y="16689932"/>
                <a:ext cx="1356853" cy="760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AF3E991-8B76-4B0E-BD38-CD060F9A912B}"/>
                  </a:ext>
                </a:extLst>
              </p:cNvPr>
              <p:cNvSpPr txBox="1"/>
              <p:nvPr/>
            </p:nvSpPr>
            <p:spPr>
              <a:xfrm>
                <a:off x="2807746" y="13755498"/>
                <a:ext cx="135685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AF3E991-8B76-4B0E-BD38-CD060F9A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746" y="13755498"/>
                <a:ext cx="1356853" cy="733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83FBD8F3-44D4-481B-A7E4-CB3397E79958}"/>
              </a:ext>
            </a:extLst>
          </p:cNvPr>
          <p:cNvSpPr/>
          <p:nvPr/>
        </p:nvSpPr>
        <p:spPr>
          <a:xfrm>
            <a:off x="4919998" y="1608585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DFF62C1-6362-4903-A397-134322B41A11}"/>
              </a:ext>
            </a:extLst>
          </p:cNvPr>
          <p:cNvSpPr/>
          <p:nvPr/>
        </p:nvSpPr>
        <p:spPr>
          <a:xfrm>
            <a:off x="4419600" y="15687969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09181A1-38C8-4ACD-9710-8FFBE9DA05D4}"/>
              </a:ext>
            </a:extLst>
          </p:cNvPr>
          <p:cNvSpPr/>
          <p:nvPr/>
        </p:nvSpPr>
        <p:spPr>
          <a:xfrm>
            <a:off x="4120906" y="15993694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EC456FD-BD5C-4AF4-84CA-0F0D5AD0F6A0}"/>
              </a:ext>
            </a:extLst>
          </p:cNvPr>
          <p:cNvGrpSpPr/>
          <p:nvPr/>
        </p:nvGrpSpPr>
        <p:grpSpPr>
          <a:xfrm>
            <a:off x="5186280" y="14394729"/>
            <a:ext cx="211911" cy="243786"/>
            <a:chOff x="4131601" y="2884249"/>
            <a:chExt cx="171830" cy="19767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7DC83EF-42FD-45E5-88C7-3357D356B72F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A59613B-6A03-4D18-8DDA-1768F95E15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DF1B599-9A31-4E34-BC03-0A1165B4AE3B}"/>
              </a:ext>
            </a:extLst>
          </p:cNvPr>
          <p:cNvGrpSpPr/>
          <p:nvPr/>
        </p:nvGrpSpPr>
        <p:grpSpPr>
          <a:xfrm>
            <a:off x="5487806" y="15306868"/>
            <a:ext cx="211911" cy="243786"/>
            <a:chOff x="4131601" y="2884249"/>
            <a:chExt cx="171830" cy="197676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95838D3-7BCD-440A-94F8-48F43CB03183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A65FBEB-ED3D-4A09-8949-278F0CF7F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B18C0CB-A7F0-406E-8D8F-FB37D3465553}"/>
              </a:ext>
            </a:extLst>
          </p:cNvPr>
          <p:cNvGrpSpPr/>
          <p:nvPr/>
        </p:nvGrpSpPr>
        <p:grpSpPr>
          <a:xfrm>
            <a:off x="5763348" y="14765730"/>
            <a:ext cx="211911" cy="243786"/>
            <a:chOff x="4131601" y="2884249"/>
            <a:chExt cx="171830" cy="197676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468EB6C-A576-4D57-A78B-95E6B9BDCD4B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D6BC7C5-6189-45A0-A2AD-3B8A97B1F4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590E46A-F081-4389-B381-9CED60C7F93B}"/>
              </a:ext>
            </a:extLst>
          </p:cNvPr>
          <p:cNvGrpSpPr/>
          <p:nvPr/>
        </p:nvGrpSpPr>
        <p:grpSpPr>
          <a:xfrm>
            <a:off x="6042549" y="15490776"/>
            <a:ext cx="211911" cy="243786"/>
            <a:chOff x="4131601" y="2884249"/>
            <a:chExt cx="171830" cy="197676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220B174-8498-4CCF-805E-CA412B182449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A5A5EC-6585-4EBA-9DF6-10E6A73C07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C9355ED-F18F-4F86-AC07-3D1972A2133A}"/>
              </a:ext>
            </a:extLst>
          </p:cNvPr>
          <p:cNvCxnSpPr>
            <a:cxnSpLocks/>
          </p:cNvCxnSpPr>
          <p:nvPr/>
        </p:nvCxnSpPr>
        <p:spPr>
          <a:xfrm flipH="1" flipV="1">
            <a:off x="4164574" y="14142578"/>
            <a:ext cx="1908615" cy="281578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DED52DB-90DE-48D2-9168-4A199F025C17}"/>
              </a:ext>
            </a:extLst>
          </p:cNvPr>
          <p:cNvCxnSpPr>
            <a:cxnSpLocks/>
          </p:cNvCxnSpPr>
          <p:nvPr/>
        </p:nvCxnSpPr>
        <p:spPr>
          <a:xfrm flipH="1">
            <a:off x="5237373" y="15432999"/>
            <a:ext cx="350532" cy="247075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F1B3FE6-B7A4-4FBB-B784-285B3C695990}"/>
              </a:ext>
            </a:extLst>
          </p:cNvPr>
          <p:cNvCxnSpPr>
            <a:cxnSpLocks/>
          </p:cNvCxnSpPr>
          <p:nvPr/>
        </p:nvCxnSpPr>
        <p:spPr>
          <a:xfrm flipH="1">
            <a:off x="4372906" y="15031422"/>
            <a:ext cx="350532" cy="247075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BB05E52-93E3-45C2-ACC4-7C4CCA5ACB1B}"/>
              </a:ext>
            </a:extLst>
          </p:cNvPr>
          <p:cNvCxnSpPr>
            <a:cxnSpLocks/>
          </p:cNvCxnSpPr>
          <p:nvPr/>
        </p:nvCxnSpPr>
        <p:spPr>
          <a:xfrm flipH="1" flipV="1">
            <a:off x="4568434" y="13944458"/>
            <a:ext cx="1908615" cy="2815782"/>
          </a:xfrm>
          <a:prstGeom prst="line">
            <a:avLst/>
          </a:prstGeom>
          <a:ln w="571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41ED21F-699A-4274-806F-0324996D939C}"/>
              </a:ext>
            </a:extLst>
          </p:cNvPr>
          <p:cNvCxnSpPr>
            <a:cxnSpLocks/>
          </p:cNvCxnSpPr>
          <p:nvPr/>
        </p:nvCxnSpPr>
        <p:spPr>
          <a:xfrm flipH="1" flipV="1">
            <a:off x="3593074" y="14096858"/>
            <a:ext cx="1908615" cy="2815782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624ECD-5223-4C92-B2A1-2AEB600C7A8F}"/>
                  </a:ext>
                </a:extLst>
              </p:cNvPr>
              <p:cNvSpPr txBox="1"/>
              <p:nvPr/>
            </p:nvSpPr>
            <p:spPr>
              <a:xfrm>
                <a:off x="4949927" y="13010224"/>
                <a:ext cx="7135184" cy="1223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36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fr-CA" sz="36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36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36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fr-CA" sz="36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CA" sz="36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CA" sz="36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3600" dirty="0">
                  <a:solidFill>
                    <a:srgbClr val="00B0F0"/>
                  </a:solidFill>
                </a:endParaRPr>
              </a:p>
              <a:p>
                <a:endParaRPr lang="fr-CA" sz="36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624ECD-5223-4C92-B2A1-2AEB600C7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927" y="13010224"/>
                <a:ext cx="7135184" cy="12234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9B1F0C-8638-4E36-A617-F8ADA2EC6550}"/>
              </a:ext>
            </a:extLst>
          </p:cNvPr>
          <p:cNvCxnSpPr>
            <a:cxnSpLocks/>
          </p:cNvCxnSpPr>
          <p:nvPr/>
        </p:nvCxnSpPr>
        <p:spPr>
          <a:xfrm flipH="1">
            <a:off x="4723438" y="13336874"/>
            <a:ext cx="571197" cy="52143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A5B892E-1CCD-43B6-8C22-9025E7E071F9}"/>
                  </a:ext>
                </a:extLst>
              </p:cNvPr>
              <p:cNvSpPr txBox="1"/>
              <p:nvPr/>
            </p:nvSpPr>
            <p:spPr>
              <a:xfrm>
                <a:off x="5427286" y="17684869"/>
                <a:ext cx="7135184" cy="1223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fr-CA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fr-CA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fr-CA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3600" dirty="0">
                  <a:solidFill>
                    <a:srgbClr val="FF0000"/>
                  </a:solidFill>
                </a:endParaRPr>
              </a:p>
              <a:p>
                <a:endParaRPr lang="fr-CA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A5B892E-1CCD-43B6-8C22-9025E7E0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286" y="17684869"/>
                <a:ext cx="7135184" cy="12234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948CA03-9A19-43FD-85F1-5E7C3B601BFA}"/>
              </a:ext>
            </a:extLst>
          </p:cNvPr>
          <p:cNvCxnSpPr>
            <a:cxnSpLocks/>
          </p:cNvCxnSpPr>
          <p:nvPr/>
        </p:nvCxnSpPr>
        <p:spPr>
          <a:xfrm flipH="1" flipV="1">
            <a:off x="5487806" y="17074462"/>
            <a:ext cx="100099" cy="8038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508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SÉLECTION DE CARACTÉRISTIQES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070C8-6D50-4FFE-902F-2C89A0E81EDD}"/>
              </a:ext>
            </a:extLst>
          </p:cNvPr>
          <p:cNvSpPr txBox="1"/>
          <p:nvPr/>
        </p:nvSpPr>
        <p:spPr>
          <a:xfrm>
            <a:off x="0" y="-1"/>
            <a:ext cx="12192000" cy="12957393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Permet d’augmenter l’interprétabilité des différents algorithmes.</a:t>
            </a:r>
          </a:p>
          <a:p>
            <a:endParaRPr lang="fr-CA" sz="4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Trois types:</a:t>
            </a:r>
          </a:p>
          <a:p>
            <a:pPr marL="1657350" lvl="2" indent="-742950">
              <a:buFont typeface="+mj-lt"/>
              <a:buAutoNum type="arabicPeriod"/>
            </a:pPr>
            <a:r>
              <a:rPr lang="fr-CA" sz="3600" dirty="0"/>
              <a:t>Sélection par « filtrage »</a:t>
            </a:r>
          </a:p>
          <a:p>
            <a:pPr marL="1657350" lvl="2" indent="-742950">
              <a:buFont typeface="+mj-lt"/>
              <a:buAutoNum type="arabicPeriod"/>
            </a:pPr>
            <a:r>
              <a:rPr lang="fr-CA" sz="3600" i="1" dirty="0"/>
              <a:t>Sélection à l’aide d’un « </a:t>
            </a:r>
            <a:r>
              <a:rPr lang="fr-CA" sz="3600" i="1" dirty="0" err="1"/>
              <a:t>wrapper</a:t>
            </a:r>
            <a:r>
              <a:rPr lang="fr-CA" sz="3600" i="1" dirty="0"/>
              <a:t> »</a:t>
            </a:r>
          </a:p>
          <a:p>
            <a:pPr marL="1657350" lvl="2" indent="-742950">
              <a:buFont typeface="+mj-lt"/>
              <a:buAutoNum type="arabicPeriod"/>
            </a:pPr>
            <a:r>
              <a:rPr lang="fr-CA" sz="3600" i="1" dirty="0"/>
              <a:t>Sélection « </a:t>
            </a:r>
            <a:r>
              <a:rPr lang="fr-CA" sz="3600" dirty="0"/>
              <a:t>intégrée</a:t>
            </a:r>
            <a:r>
              <a:rPr lang="fr-CA" sz="3600" i="1" dirty="0"/>
              <a:t> » </a:t>
            </a:r>
            <a:r>
              <a:rPr lang="fr-CA" sz="3600" dirty="0"/>
              <a:t>(</a:t>
            </a:r>
            <a:r>
              <a:rPr lang="fr-CA" sz="3600" i="1" dirty="0" err="1"/>
              <a:t>embedded</a:t>
            </a:r>
            <a:r>
              <a:rPr lang="fr-CA" sz="3600" dirty="0"/>
              <a:t>)</a:t>
            </a:r>
            <a:endParaRPr lang="fr-CA" sz="3600" i="1" dirty="0"/>
          </a:p>
          <a:p>
            <a:endParaRPr lang="fr-CA" sz="4000" dirty="0"/>
          </a:p>
          <a:p>
            <a:r>
              <a:rPr lang="fr-CA" sz="4000" b="1" dirty="0"/>
              <a:t>Filtrage</a:t>
            </a:r>
            <a:endParaRPr lang="fr-CA" sz="4400" b="1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Sélection en amont de l’algorithme (prétraitement).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Retrait des caractéristiques ayant une faible variance.</a:t>
            </a:r>
            <a:br>
              <a:rPr lang="fr-CA" sz="3600" dirty="0"/>
            </a:br>
            <a:r>
              <a:rPr lang="fr-CA" sz="3600" dirty="0"/>
              <a:t>(</a:t>
            </a:r>
            <a:r>
              <a:rPr lang="fr-CA" sz="3600" i="1" dirty="0"/>
              <a:t>e.g. </a:t>
            </a:r>
            <a:r>
              <a:rPr lang="fr-CA" sz="3600" i="1" dirty="0" err="1"/>
              <a:t>sklearn</a:t>
            </a:r>
            <a:r>
              <a:rPr lang="fr-CA" sz="3600" i="1" dirty="0"/>
              <a:t> : </a:t>
            </a:r>
            <a:r>
              <a:rPr lang="en-US" sz="3600" i="1" dirty="0" err="1"/>
              <a:t>VarianceThreshold</a:t>
            </a:r>
            <a:r>
              <a:rPr lang="en-US" sz="3600" dirty="0"/>
              <a:t>)</a:t>
            </a:r>
          </a:p>
          <a:p>
            <a:endParaRPr lang="en-US" sz="3600" b="1" i="1" dirty="0"/>
          </a:p>
          <a:p>
            <a:r>
              <a:rPr lang="fr-CA" sz="4000" b="1" i="1" dirty="0" err="1"/>
              <a:t>Wrapper</a:t>
            </a:r>
            <a:endParaRPr lang="fr-CA" sz="4000" b="1" i="1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Sélection en fonction des modèles entraînés.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Sélection des caractéristiques les plus importantes.</a:t>
            </a:r>
            <a:br>
              <a:rPr lang="fr-CA" sz="3600" dirty="0"/>
            </a:br>
            <a:r>
              <a:rPr lang="fr-CA" sz="3600" dirty="0"/>
              <a:t>(</a:t>
            </a:r>
            <a:r>
              <a:rPr lang="fr-CA" sz="3600" i="1" dirty="0"/>
              <a:t>e.g. </a:t>
            </a:r>
            <a:r>
              <a:rPr lang="fr-CA" sz="3600" i="1" dirty="0" err="1"/>
              <a:t>sklearn</a:t>
            </a:r>
            <a:r>
              <a:rPr lang="fr-CA" sz="3600" i="1" dirty="0"/>
              <a:t> : </a:t>
            </a:r>
            <a:r>
              <a:rPr lang="en-US" sz="3600" i="1" dirty="0" err="1"/>
              <a:t>SelectFromModel</a:t>
            </a:r>
            <a:r>
              <a:rPr lang="en-US" sz="3600" dirty="0"/>
              <a:t>)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en-US" sz="3600" dirty="0"/>
          </a:p>
          <a:p>
            <a:r>
              <a:rPr lang="fr-CA" sz="4000" b="1" i="1" dirty="0"/>
              <a:t>Intégrée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Sélection durant l’entraînement du modèle.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Sélection des caractéristiques les plus importantes.</a:t>
            </a:r>
            <a:br>
              <a:rPr lang="fr-CA" sz="3600" dirty="0"/>
            </a:br>
            <a:r>
              <a:rPr lang="fr-CA" sz="3600" dirty="0"/>
              <a:t>(</a:t>
            </a:r>
            <a:r>
              <a:rPr lang="fr-CA" sz="3600" i="1" dirty="0"/>
              <a:t>e.g. </a:t>
            </a:r>
            <a:r>
              <a:rPr lang="fr-CA" sz="3600" i="1" dirty="0" err="1"/>
              <a:t>sklearn</a:t>
            </a:r>
            <a:r>
              <a:rPr lang="fr-CA" sz="3600" i="1" dirty="0"/>
              <a:t> : </a:t>
            </a:r>
            <a:r>
              <a:rPr lang="en-US" sz="3600" i="1" dirty="0" err="1"/>
              <a:t>LogisticRegression</a:t>
            </a:r>
            <a:r>
              <a:rPr lang="en-US" sz="3600" i="1" dirty="0"/>
              <a:t>(penalty=‘l1’)</a:t>
            </a:r>
            <a:r>
              <a:rPr lang="en-US" sz="3600" dirty="0"/>
              <a:t>)</a:t>
            </a:r>
            <a:endParaRPr lang="fr-CA" sz="3600" dirty="0"/>
          </a:p>
        </p:txBody>
      </p:sp>
    </p:spTree>
    <p:extLst>
      <p:ext uri="{BB962C8B-B14F-4D97-AF65-F5344CB8AC3E}">
        <p14:creationId xmlns:p14="http://schemas.microsoft.com/office/powerpoint/2010/main" val="40127048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CLASSIFICATION MULTICLASSE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0"/>
            <a:ext cx="12192000" cy="458587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Chacun des algorithmes de classification présentés peuvent fonctionner avec plus de deux classes.</a:t>
            </a:r>
          </a:p>
          <a:p>
            <a:endParaRPr lang="fr-CA" sz="4000" dirty="0"/>
          </a:p>
          <a:p>
            <a:r>
              <a:rPr lang="fr-CA" sz="3600" dirty="0"/>
              <a:t>Au moment d’évaluer le modèle (pour sélectionner les hyperparamètres ou pour évaluer le modèle final), la matrice de confusion ressemble à ceci.</a:t>
            </a:r>
          </a:p>
          <a:p>
            <a:endParaRPr lang="fr-CA" sz="2400" dirty="0"/>
          </a:p>
          <a:p>
            <a:r>
              <a:rPr lang="fr-CA" sz="4000" dirty="0"/>
              <a:t>Exemple pour trois classes :</a:t>
            </a:r>
          </a:p>
        </p:txBody>
      </p:sp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37C65047-16CD-4FFB-82F2-ED353B6D9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247262"/>
              </p:ext>
            </p:extLst>
          </p:nvPr>
        </p:nvGraphicFramePr>
        <p:xfrm>
          <a:off x="0" y="4961381"/>
          <a:ext cx="12192000" cy="6243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2829112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94153839"/>
                    </a:ext>
                  </a:extLst>
                </a:gridCol>
              </a:tblGrid>
              <a:tr h="122939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RÉELLES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CA" sz="40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389512"/>
                  </a:ext>
                </a:extLst>
              </a:tr>
              <a:tr h="122939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1</a:t>
                      </a:r>
                      <a:endParaRPr lang="fr-CA" sz="40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2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3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1229396">
                <a:tc rowSpan="3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PRÉDITES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1</a:t>
                      </a:r>
                      <a:endParaRPr lang="fr-CA" sz="40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chemeClr val="bg1"/>
                          </a:solidFill>
                        </a:rPr>
                        <a:t>VP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rgbClr val="4292C6"/>
                          </a:solidFill>
                        </a:rPr>
                        <a:t>FP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800" b="1" dirty="0">
                          <a:solidFill>
                            <a:srgbClr val="4292C6"/>
                          </a:solidFill>
                        </a:rPr>
                        <a:t>FP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122939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2</a:t>
                      </a:r>
                      <a:endParaRPr lang="fr-CA" sz="40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800" b="1" dirty="0">
                          <a:solidFill>
                            <a:srgbClr val="4292C6"/>
                          </a:solidFill>
                        </a:rPr>
                        <a:t>FN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chemeClr val="bg1"/>
                          </a:solidFill>
                        </a:rPr>
                        <a:t>VN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chemeClr val="bg1"/>
                          </a:solidFill>
                        </a:rPr>
                        <a:t>VN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1229396">
                <a:tc vMerge="1">
                  <a:txBody>
                    <a:bodyPr/>
                    <a:lstStyle/>
                    <a:p>
                      <a:pPr algn="ctr"/>
                      <a:endParaRPr lang="fr-CA" sz="40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3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800" b="1" dirty="0">
                          <a:solidFill>
                            <a:srgbClr val="4292C6"/>
                          </a:solidFill>
                        </a:rPr>
                        <a:t>FN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chemeClr val="bg1"/>
                          </a:solidFill>
                        </a:rPr>
                        <a:t>VN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chemeClr val="bg1"/>
                          </a:solidFill>
                        </a:rPr>
                        <a:t>VN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736744"/>
                  </a:ext>
                </a:extLst>
              </a:tr>
            </a:tbl>
          </a:graphicData>
        </a:graphic>
      </p:graphicFrame>
      <p:graphicFrame>
        <p:nvGraphicFramePr>
          <p:cNvPr id="6" name="Table 5" descr="is-">
            <a:extLst>
              <a:ext uri="{FF2B5EF4-FFF2-40B4-BE49-F238E27FC236}">
                <a16:creationId xmlns:a16="http://schemas.microsoft.com/office/drawing/2014/main" id="{D0B4F5E0-9C56-44F2-9A13-62FB94EE7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2721"/>
              </p:ext>
            </p:extLst>
          </p:nvPr>
        </p:nvGraphicFramePr>
        <p:xfrm>
          <a:off x="0" y="11580381"/>
          <a:ext cx="12192000" cy="6243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2829112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94153839"/>
                    </a:ext>
                  </a:extLst>
                </a:gridCol>
              </a:tblGrid>
              <a:tr h="122939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RÉELLES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CA" sz="40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389512"/>
                  </a:ext>
                </a:extLst>
              </a:tr>
              <a:tr h="122939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1</a:t>
                      </a:r>
                      <a:endParaRPr lang="fr-CA" sz="40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2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3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1229396">
                <a:tc rowSpan="3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PRÉDITES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1</a:t>
                      </a:r>
                      <a:endParaRPr lang="fr-CA" sz="40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chemeClr val="bg1"/>
                          </a:solidFill>
                        </a:rPr>
                        <a:t>VN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rgbClr val="4292C6"/>
                          </a:solidFill>
                        </a:rPr>
                        <a:t>FN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chemeClr val="bg1"/>
                          </a:solidFill>
                        </a:rPr>
                        <a:t>VN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122939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2</a:t>
                      </a:r>
                      <a:endParaRPr lang="fr-CA" sz="40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800" b="1" dirty="0">
                          <a:solidFill>
                            <a:srgbClr val="4292C6"/>
                          </a:solidFill>
                        </a:rPr>
                        <a:t>FP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chemeClr val="bg1"/>
                          </a:solidFill>
                        </a:rPr>
                        <a:t>VP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rgbClr val="4292C6"/>
                          </a:solidFill>
                        </a:rPr>
                        <a:t>FP</a:t>
                      </a:r>
                      <a:endParaRPr lang="fr-CA" sz="4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1229396">
                <a:tc vMerge="1">
                  <a:txBody>
                    <a:bodyPr/>
                    <a:lstStyle/>
                    <a:p>
                      <a:pPr algn="ctr"/>
                      <a:endParaRPr lang="fr-CA" sz="40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3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800" b="1" dirty="0">
                          <a:solidFill>
                            <a:schemeClr val="bg1"/>
                          </a:solidFill>
                        </a:rPr>
                        <a:t>VN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rgbClr val="4292C6"/>
                          </a:solidFill>
                        </a:rPr>
                        <a:t>FN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chemeClr val="bg1"/>
                          </a:solidFill>
                        </a:rPr>
                        <a:t>VN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73674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C2870EA-64CE-4C72-968B-F30657971134}"/>
              </a:ext>
            </a:extLst>
          </p:cNvPr>
          <p:cNvSpPr txBox="1"/>
          <p:nvPr/>
        </p:nvSpPr>
        <p:spPr>
          <a:xfrm>
            <a:off x="0" y="5966330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Pour la classe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27D68-CA19-45D7-A261-A40DFD90FFD3}"/>
              </a:ext>
            </a:extLst>
          </p:cNvPr>
          <p:cNvSpPr txBox="1"/>
          <p:nvPr/>
        </p:nvSpPr>
        <p:spPr>
          <a:xfrm>
            <a:off x="0" y="12569961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Pour la classe 2</a:t>
            </a:r>
          </a:p>
        </p:txBody>
      </p:sp>
      <p:graphicFrame>
        <p:nvGraphicFramePr>
          <p:cNvPr id="9" name="Table 8" descr="is-">
            <a:extLst>
              <a:ext uri="{FF2B5EF4-FFF2-40B4-BE49-F238E27FC236}">
                <a16:creationId xmlns:a16="http://schemas.microsoft.com/office/drawing/2014/main" id="{622ED0A6-01D6-4D3A-A7EB-A32776E45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219859"/>
              </p:ext>
            </p:extLst>
          </p:nvPr>
        </p:nvGraphicFramePr>
        <p:xfrm>
          <a:off x="0" y="18199381"/>
          <a:ext cx="12192000" cy="6243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2829112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94153839"/>
                    </a:ext>
                  </a:extLst>
                </a:gridCol>
              </a:tblGrid>
              <a:tr h="122939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RÉELLES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CA" sz="40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389512"/>
                  </a:ext>
                </a:extLst>
              </a:tr>
              <a:tr h="122939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1</a:t>
                      </a:r>
                      <a:endParaRPr lang="fr-CA" sz="40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2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3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1229396">
                <a:tc rowSpan="3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PRÉDITES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1</a:t>
                      </a:r>
                      <a:endParaRPr lang="fr-CA" sz="40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chemeClr val="bg1"/>
                          </a:solidFill>
                        </a:rPr>
                        <a:t>VN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chemeClr val="bg1"/>
                          </a:solidFill>
                        </a:rPr>
                        <a:t>VN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rgbClr val="4292C6"/>
                          </a:solidFill>
                        </a:rPr>
                        <a:t>FN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122939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2</a:t>
                      </a:r>
                      <a:endParaRPr lang="fr-CA" sz="40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800" b="1" dirty="0">
                          <a:solidFill>
                            <a:schemeClr val="bg1"/>
                          </a:solidFill>
                        </a:rPr>
                        <a:t>VN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chemeClr val="bg1"/>
                          </a:solidFill>
                        </a:rPr>
                        <a:t>VN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rgbClr val="4292C6"/>
                          </a:solidFill>
                        </a:rPr>
                        <a:t>FN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1229396">
                <a:tc vMerge="1">
                  <a:txBody>
                    <a:bodyPr/>
                    <a:lstStyle/>
                    <a:p>
                      <a:pPr algn="ctr"/>
                      <a:endParaRPr lang="fr-CA" sz="40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3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800" b="1" dirty="0">
                          <a:solidFill>
                            <a:srgbClr val="4292C6"/>
                          </a:solidFill>
                        </a:rPr>
                        <a:t>FP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rgbClr val="4292C6"/>
                          </a:solidFill>
                        </a:rPr>
                        <a:t>FP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chemeClr val="bg1"/>
                          </a:solidFill>
                        </a:rPr>
                        <a:t>VP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73674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A4D5193-8D77-490F-A764-D8E3D1E9465A}"/>
              </a:ext>
            </a:extLst>
          </p:cNvPr>
          <p:cNvSpPr txBox="1"/>
          <p:nvPr/>
        </p:nvSpPr>
        <p:spPr>
          <a:xfrm>
            <a:off x="0" y="19188961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Pour la classe 3</a:t>
            </a:r>
          </a:p>
        </p:txBody>
      </p:sp>
    </p:spTree>
    <p:extLst>
      <p:ext uri="{BB962C8B-B14F-4D97-AF65-F5344CB8AC3E}">
        <p14:creationId xmlns:p14="http://schemas.microsoft.com/office/powerpoint/2010/main" val="20287615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CLASSIFICATION MULTICLASSE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0"/>
            <a:ext cx="12192000" cy="1652760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Chacun des algorithmes de classification présentés peuvent fonctionner avec plus de deux classes.</a:t>
            </a:r>
          </a:p>
          <a:p>
            <a:endParaRPr lang="fr-CA" sz="4000" dirty="0"/>
          </a:p>
          <a:p>
            <a:r>
              <a:rPr lang="fr-CA" sz="3600" dirty="0"/>
              <a:t>Au moment d’évaluer le modèle (pour sélectionner les hyperparamètres ou pour évaluer le modèle final), la matrice de confusion ressemble à ceci.</a:t>
            </a:r>
          </a:p>
          <a:p>
            <a:endParaRPr lang="fr-CA" sz="4000" dirty="0"/>
          </a:p>
          <a:p>
            <a:r>
              <a:rPr lang="fr-CA" sz="4000" dirty="0"/>
              <a:t>On a alors trois option pour calculer le score global:</a:t>
            </a:r>
          </a:p>
          <a:p>
            <a:endParaRPr lang="fr-CA" sz="4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Pondéré (</a:t>
            </a:r>
            <a:r>
              <a:rPr lang="fr-CA" sz="4000" i="1" dirty="0" err="1"/>
              <a:t>weighted</a:t>
            </a:r>
            <a:r>
              <a:rPr lang="fr-CA" sz="4000" dirty="0"/>
              <a:t>)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Les scores sont calculés pour chaque classe séparément.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On utilise alors une moyenne pondérée en fonction du nombre de valeurs réelles positives.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Plus de poids pour les classes ayant plus d’exemples.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Micro (</a:t>
            </a:r>
            <a:r>
              <a:rPr lang="fr-CA" sz="4000" i="1" dirty="0"/>
              <a:t>micro</a:t>
            </a:r>
            <a:r>
              <a:rPr lang="fr-CA" sz="4000" dirty="0"/>
              <a:t>)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Les scores sont calculés pour toutes les classes simultanément (nombres totaux de VP, FP, VN, FN.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Macro (</a:t>
            </a:r>
            <a:r>
              <a:rPr lang="fr-CA" sz="4000" i="1" dirty="0"/>
              <a:t>macro</a:t>
            </a:r>
            <a:r>
              <a:rPr lang="fr-CA" sz="4000" dirty="0"/>
              <a:t>)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Les scores sont calculés pour chaque classe séparément.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Les classes ayant moins d’exemplaires sont aussi importantes que les classes ayant beaucoup d’exemplaires.</a:t>
            </a:r>
          </a:p>
        </p:txBody>
      </p:sp>
    </p:spTree>
    <p:extLst>
      <p:ext uri="{BB962C8B-B14F-4D97-AF65-F5344CB8AC3E}">
        <p14:creationId xmlns:p14="http://schemas.microsoft.com/office/powerpoint/2010/main" val="4560294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CLASSIFICATION MULTICLASSE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0"/>
            <a:ext cx="12192000" cy="15973604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Chacun des algorithmes de classification présentés peuvent fonctionner avec plus de deux classes.</a:t>
            </a:r>
          </a:p>
          <a:p>
            <a:endParaRPr lang="fr-CA" sz="4000" dirty="0"/>
          </a:p>
          <a:p>
            <a:r>
              <a:rPr lang="fr-CA" sz="4000" dirty="0"/>
              <a:t>Pour entraîner le modèle, la stratégie est différente selon le type d’algorithme.</a:t>
            </a:r>
          </a:p>
          <a:p>
            <a:endParaRPr lang="fr-CA" sz="4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Régression logistique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Un contre tous (</a:t>
            </a:r>
            <a:r>
              <a:rPr lang="fr-CA" sz="3600" i="1" dirty="0"/>
              <a:t>one vs </a:t>
            </a:r>
            <a:r>
              <a:rPr lang="fr-CA" sz="3600" i="1" dirty="0" err="1"/>
              <a:t>rest</a:t>
            </a:r>
            <a:r>
              <a:rPr lang="fr-CA" sz="3600" dirty="0"/>
              <a:t>) : </a:t>
            </a:r>
            <a:r>
              <a:rPr lang="fr-CA" sz="3600" i="1" dirty="0" err="1"/>
              <a:t>multi_class</a:t>
            </a:r>
            <a:r>
              <a:rPr lang="fr-CA" sz="3600" i="1" dirty="0"/>
              <a:t>=‘</a:t>
            </a:r>
            <a:r>
              <a:rPr lang="fr-CA" sz="3600" i="1" dirty="0" err="1"/>
              <a:t>ovr</a:t>
            </a:r>
            <a:r>
              <a:rPr lang="fr-CA" sz="3600" i="1" dirty="0"/>
              <a:t>’’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i="1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Machines à vecteurs de supports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Un contre un (</a:t>
            </a:r>
            <a:r>
              <a:rPr lang="fr-CA" sz="3600" i="1" dirty="0"/>
              <a:t>one vs one</a:t>
            </a:r>
            <a:r>
              <a:rPr lang="fr-CA" sz="3600" dirty="0"/>
              <a:t>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Arbres de décisions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Extension naturelle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Forêts aléatoires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Extension naturelle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 err="1"/>
              <a:t>Boosting</a:t>
            </a:r>
            <a:r>
              <a:rPr lang="fr-CA" sz="4000" dirty="0"/>
              <a:t> de gradient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Extension naturelle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Classification naïve </a:t>
            </a:r>
            <a:r>
              <a:rPr lang="fr-CA" sz="4000" dirty="0" err="1"/>
              <a:t>bayesienne</a:t>
            </a: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Multinomiale : utiliser </a:t>
            </a:r>
            <a:r>
              <a:rPr lang="fr-CA" sz="3600" i="1" dirty="0" err="1"/>
              <a:t>MultinomialNB</a:t>
            </a:r>
            <a:r>
              <a:rPr lang="fr-CA" sz="3600" i="1" dirty="0"/>
              <a:t>() </a:t>
            </a:r>
            <a:br>
              <a:rPr lang="fr-CA" sz="3600" i="1" dirty="0"/>
            </a:br>
            <a:r>
              <a:rPr lang="fr-CA" sz="3600" i="1" dirty="0"/>
              <a:t>plutôt que </a:t>
            </a:r>
            <a:r>
              <a:rPr lang="fr-CA" sz="3600" i="1" dirty="0" err="1"/>
              <a:t>GaussianNB</a:t>
            </a:r>
            <a:r>
              <a:rPr lang="fr-CA" sz="3600" i="1" dirty="0"/>
              <a:t>()</a:t>
            </a:r>
            <a:endParaRPr lang="fr-CA" sz="3600" dirty="0"/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K plus proches voisins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Extension naturelle</a:t>
            </a:r>
          </a:p>
        </p:txBody>
      </p:sp>
    </p:spTree>
    <p:extLst>
      <p:ext uri="{BB962C8B-B14F-4D97-AF65-F5344CB8AC3E}">
        <p14:creationId xmlns:p14="http://schemas.microsoft.com/office/powerpoint/2010/main" val="9807986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206477" y="-598781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CLASSIFICATION MULTICLASSE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206477" y="-5279924"/>
            <a:ext cx="12192000" cy="1261884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b="1" dirty="0"/>
              <a:t>Régression logistique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b="1" dirty="0"/>
              <a:t>Un contre tous (</a:t>
            </a:r>
            <a:r>
              <a:rPr lang="fr-CA" sz="3600" b="1" i="1" dirty="0"/>
              <a:t>one vs </a:t>
            </a:r>
            <a:r>
              <a:rPr lang="fr-CA" sz="3600" b="1" i="1" dirty="0" err="1"/>
              <a:t>rest</a:t>
            </a:r>
            <a:r>
              <a:rPr lang="fr-CA" sz="3600" b="1" dirty="0"/>
              <a:t>) : </a:t>
            </a:r>
            <a:r>
              <a:rPr lang="fr-CA" sz="3600" b="1" i="1" dirty="0" err="1"/>
              <a:t>multi_class</a:t>
            </a:r>
            <a:r>
              <a:rPr lang="fr-CA" sz="3600" b="1" i="1" dirty="0"/>
              <a:t>=‘</a:t>
            </a:r>
            <a:r>
              <a:rPr lang="fr-CA" sz="3600" b="1" i="1" dirty="0" err="1"/>
              <a:t>ovr</a:t>
            </a:r>
            <a:r>
              <a:rPr lang="fr-CA" sz="3600" b="1" i="1" dirty="0"/>
              <a:t>’</a:t>
            </a:r>
            <a:endParaRPr lang="fr-CA" sz="3600" b="1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8D9A941-6714-4706-9F57-B7346CA42F54}"/>
              </a:ext>
            </a:extLst>
          </p:cNvPr>
          <p:cNvCxnSpPr>
            <a:cxnSpLocks/>
          </p:cNvCxnSpPr>
          <p:nvPr/>
        </p:nvCxnSpPr>
        <p:spPr>
          <a:xfrm flipH="1" flipV="1">
            <a:off x="5735426" y="1287689"/>
            <a:ext cx="1261226" cy="285663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12008892-8A82-4E2E-96BA-CA076EF16506}"/>
              </a:ext>
            </a:extLst>
          </p:cNvPr>
          <p:cNvGrpSpPr/>
          <p:nvPr/>
        </p:nvGrpSpPr>
        <p:grpSpPr>
          <a:xfrm>
            <a:off x="4053408" y="-3708477"/>
            <a:ext cx="3673904" cy="3056610"/>
            <a:chOff x="4053407" y="-3708477"/>
            <a:chExt cx="4955459" cy="4122836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AD2E557-8B16-4511-A213-9BABF6B8B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3279" y="-3605671"/>
              <a:ext cx="0" cy="402003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463BF-4194-45FB-BBF7-0A4FF22DA7C0}"/>
                </a:ext>
              </a:extLst>
            </p:cNvPr>
            <p:cNvCxnSpPr>
              <a:cxnSpLocks/>
            </p:cNvCxnSpPr>
            <p:nvPr/>
          </p:nvCxnSpPr>
          <p:spPr>
            <a:xfrm>
              <a:off x="4295469" y="-859272"/>
              <a:ext cx="415848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1ACC18D-F0FE-4067-8912-AD55CB4341EA}"/>
                </a:ext>
              </a:extLst>
            </p:cNvPr>
            <p:cNvSpPr/>
            <p:nvPr/>
          </p:nvSpPr>
          <p:spPr>
            <a:xfrm>
              <a:off x="6213032" y="-1600094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804A170-324E-4DD2-9B0C-8FB6C4771689}"/>
                    </a:ext>
                  </a:extLst>
                </p:cNvPr>
                <p:cNvSpPr txBox="1"/>
                <p:nvPr/>
              </p:nvSpPr>
              <p:spPr>
                <a:xfrm>
                  <a:off x="7652013" y="-774043"/>
                  <a:ext cx="1356853" cy="760593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804A170-324E-4DD2-9B0C-8FB6C4771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2013" y="-774043"/>
                  <a:ext cx="1356853" cy="7605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328D428-5CAB-4E77-9D9E-4D1415D62EBD}"/>
                    </a:ext>
                  </a:extLst>
                </p:cNvPr>
                <p:cNvSpPr txBox="1"/>
                <p:nvPr/>
              </p:nvSpPr>
              <p:spPr>
                <a:xfrm>
                  <a:off x="4053407" y="-3708477"/>
                  <a:ext cx="1356853" cy="707886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328D428-5CAB-4E77-9D9E-4D1415D62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3407" y="-3708477"/>
                  <a:ext cx="1356853" cy="707886"/>
                </a:xfrm>
                <a:prstGeom prst="rect">
                  <a:avLst/>
                </a:prstGeom>
                <a:blipFill>
                  <a:blip r:embed="rId4"/>
                  <a:stretch>
                    <a:fillRect b="-19767"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256DA3C-EAA1-44AF-9BEE-82957CBC66AC}"/>
                </a:ext>
              </a:extLst>
            </p:cNvPr>
            <p:cNvSpPr/>
            <p:nvPr/>
          </p:nvSpPr>
          <p:spPr>
            <a:xfrm>
              <a:off x="5895739" y="-2020459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5361D55-5500-4F05-B883-05C81FFB9776}"/>
                </a:ext>
              </a:extLst>
            </p:cNvPr>
            <p:cNvSpPr/>
            <p:nvPr/>
          </p:nvSpPr>
          <p:spPr>
            <a:xfrm>
              <a:off x="5495107" y="-2074521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70FD461-6FFE-4291-9945-7154AC51E8E1}"/>
                </a:ext>
              </a:extLst>
            </p:cNvPr>
            <p:cNvSpPr/>
            <p:nvPr/>
          </p:nvSpPr>
          <p:spPr>
            <a:xfrm>
              <a:off x="5747107" y="-2432430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E1DDB21-3658-40FA-901C-5EE83E8F4FE7}"/>
                </a:ext>
              </a:extLst>
            </p:cNvPr>
            <p:cNvGrpSpPr/>
            <p:nvPr/>
          </p:nvGrpSpPr>
          <p:grpSpPr>
            <a:xfrm>
              <a:off x="6673594" y="-3414889"/>
              <a:ext cx="211911" cy="243786"/>
              <a:chOff x="4131601" y="2884249"/>
              <a:chExt cx="171830" cy="197676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FD02F91-73DA-4F7B-814F-ACC34E593556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E284F31-5D00-4033-AB11-69A68082A6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F620A26-0786-4092-88E5-C7158A90E792}"/>
                </a:ext>
              </a:extLst>
            </p:cNvPr>
            <p:cNvGrpSpPr/>
            <p:nvPr/>
          </p:nvGrpSpPr>
          <p:grpSpPr>
            <a:xfrm>
              <a:off x="6998657" y="-3414889"/>
              <a:ext cx="211911" cy="243786"/>
              <a:chOff x="4131601" y="2884249"/>
              <a:chExt cx="171830" cy="19767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7FDC6ED-3A2E-4F93-BE0F-2925A83A58E2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687F7AD-DCCB-4E7D-8E1D-0A89F0E38B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1E5DD56-BB93-448C-B212-DA57FB3AB2FF}"/>
                </a:ext>
              </a:extLst>
            </p:cNvPr>
            <p:cNvGrpSpPr/>
            <p:nvPr/>
          </p:nvGrpSpPr>
          <p:grpSpPr>
            <a:xfrm>
              <a:off x="6877199" y="-3023397"/>
              <a:ext cx="211911" cy="243786"/>
              <a:chOff x="4131601" y="2884249"/>
              <a:chExt cx="171830" cy="197676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4A5C6B2-32BC-4226-AD7F-D316454E6454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E36700C-8A27-484D-9CCC-E90F7B5E8E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5B8BDBC-38A7-4891-ACF4-DEB4C7BA3214}"/>
                </a:ext>
              </a:extLst>
            </p:cNvPr>
            <p:cNvGrpSpPr/>
            <p:nvPr/>
          </p:nvGrpSpPr>
          <p:grpSpPr>
            <a:xfrm>
              <a:off x="7202262" y="-3023397"/>
              <a:ext cx="211911" cy="243786"/>
              <a:chOff x="4131601" y="2884249"/>
              <a:chExt cx="171830" cy="197676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76C4F76-B73A-4041-900E-4A76FADBF1C1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95689E7-6E1F-4E0D-B968-666067D84E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6DCBCF5-CAF7-467E-A0D5-B198FE55C071}"/>
                </a:ext>
              </a:extLst>
            </p:cNvPr>
            <p:cNvSpPr/>
            <p:nvPr/>
          </p:nvSpPr>
          <p:spPr>
            <a:xfrm>
              <a:off x="7354832" y="-1895476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F30C25B1-9C6A-40C4-93E0-C84DE25D5484}"/>
                </a:ext>
              </a:extLst>
            </p:cNvPr>
            <p:cNvSpPr/>
            <p:nvPr/>
          </p:nvSpPr>
          <p:spPr>
            <a:xfrm>
              <a:off x="7510617" y="-1419387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D359C882-F071-4644-9AD3-AB0178F682B7}"/>
                </a:ext>
              </a:extLst>
            </p:cNvPr>
            <p:cNvSpPr/>
            <p:nvPr/>
          </p:nvSpPr>
          <p:spPr>
            <a:xfrm>
              <a:off x="8047648" y="-1469986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1281D0F7-38C5-4FB4-BDF8-E69D208577B7}"/>
                </a:ext>
              </a:extLst>
            </p:cNvPr>
            <p:cNvSpPr/>
            <p:nvPr/>
          </p:nvSpPr>
          <p:spPr>
            <a:xfrm>
              <a:off x="7906252" y="-2344302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0ABF29E-9977-4224-B4B8-091A614B4E03}"/>
              </a:ext>
            </a:extLst>
          </p:cNvPr>
          <p:cNvSpPr txBox="1"/>
          <p:nvPr/>
        </p:nvSpPr>
        <p:spPr>
          <a:xfrm>
            <a:off x="0" y="-426818"/>
            <a:ext cx="12192000" cy="181588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On applique l’algorithme une fois par paire de classes.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Chaque fois, on cherche à séparer une classe de… </a:t>
            </a:r>
            <a:br>
              <a:rPr lang="fr-CA" sz="3600" dirty="0"/>
            </a:br>
            <a:r>
              <a:rPr lang="fr-CA" sz="3600" dirty="0"/>
              <a:t>…toutes les autres.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77DFC2E-51DA-4080-85EA-C42917EBCA2E}"/>
              </a:ext>
            </a:extLst>
          </p:cNvPr>
          <p:cNvCxnSpPr>
            <a:cxnSpLocks/>
          </p:cNvCxnSpPr>
          <p:nvPr/>
        </p:nvCxnSpPr>
        <p:spPr>
          <a:xfrm>
            <a:off x="868680" y="2569109"/>
            <a:ext cx="2994660" cy="138603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9A25CD0-DA77-44E5-9424-D380F3BB61C5}"/>
              </a:ext>
            </a:extLst>
          </p:cNvPr>
          <p:cNvGrpSpPr/>
          <p:nvPr/>
        </p:nvGrpSpPr>
        <p:grpSpPr>
          <a:xfrm>
            <a:off x="234436" y="1771022"/>
            <a:ext cx="3940723" cy="3278597"/>
            <a:chOff x="3410" y="8138079"/>
            <a:chExt cx="4955459" cy="4122836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41F91B4-BC39-4633-862D-1019A7C96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3282" y="8240885"/>
              <a:ext cx="0" cy="402003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B50F4B2-6F5E-4879-8D5E-9924969414A8}"/>
                </a:ext>
              </a:extLst>
            </p:cNvPr>
            <p:cNvCxnSpPr>
              <a:cxnSpLocks/>
            </p:cNvCxnSpPr>
            <p:nvPr/>
          </p:nvCxnSpPr>
          <p:spPr>
            <a:xfrm>
              <a:off x="245472" y="10987284"/>
              <a:ext cx="415848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23DCE95-AEFC-4280-8E61-A68C13D718B7}"/>
                </a:ext>
              </a:extLst>
            </p:cNvPr>
            <p:cNvSpPr/>
            <p:nvPr/>
          </p:nvSpPr>
          <p:spPr>
            <a:xfrm>
              <a:off x="2163035" y="10246462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0F8679-E839-4326-BE84-235C23476AEC}"/>
                    </a:ext>
                  </a:extLst>
                </p:cNvPr>
                <p:cNvSpPr txBox="1"/>
                <p:nvPr/>
              </p:nvSpPr>
              <p:spPr>
                <a:xfrm>
                  <a:off x="3602016" y="11072513"/>
                  <a:ext cx="1356853" cy="760593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0F8679-E839-4326-BE84-235C23476A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2016" y="11072513"/>
                  <a:ext cx="1356853" cy="7605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4C69EDC-EFD7-44C7-BF57-EF64B3835DB6}"/>
                    </a:ext>
                  </a:extLst>
                </p:cNvPr>
                <p:cNvSpPr txBox="1"/>
                <p:nvPr/>
              </p:nvSpPr>
              <p:spPr>
                <a:xfrm>
                  <a:off x="3410" y="8138079"/>
                  <a:ext cx="1356853" cy="707886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4C69EDC-EFD7-44C7-BF57-EF64B3835D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" y="8138079"/>
                  <a:ext cx="1356853" cy="707886"/>
                </a:xfrm>
                <a:prstGeom prst="rect">
                  <a:avLst/>
                </a:prstGeom>
                <a:blipFill>
                  <a:blip r:embed="rId6"/>
                  <a:stretch>
                    <a:fillRect b="-11957"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A4C07E9-6BF2-4DEF-BDBC-C53358AF436B}"/>
                </a:ext>
              </a:extLst>
            </p:cNvPr>
            <p:cNvSpPr/>
            <p:nvPr/>
          </p:nvSpPr>
          <p:spPr>
            <a:xfrm>
              <a:off x="1845742" y="9826097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3CD5DE1-63C6-49FF-9907-1E00FABF6CE3}"/>
                </a:ext>
              </a:extLst>
            </p:cNvPr>
            <p:cNvSpPr/>
            <p:nvPr/>
          </p:nvSpPr>
          <p:spPr>
            <a:xfrm>
              <a:off x="1445110" y="9772035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BE166B4-3A77-4115-9FC7-4ACC77AA8CD1}"/>
                </a:ext>
              </a:extLst>
            </p:cNvPr>
            <p:cNvSpPr/>
            <p:nvPr/>
          </p:nvSpPr>
          <p:spPr>
            <a:xfrm>
              <a:off x="1697110" y="9414126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B387E93-D39E-48BA-B629-920066787461}"/>
                </a:ext>
              </a:extLst>
            </p:cNvPr>
            <p:cNvGrpSpPr/>
            <p:nvPr/>
          </p:nvGrpSpPr>
          <p:grpSpPr>
            <a:xfrm>
              <a:off x="2623597" y="8431667"/>
              <a:ext cx="211911" cy="243786"/>
              <a:chOff x="4131601" y="2884249"/>
              <a:chExt cx="171830" cy="197676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1F18568F-6756-49C3-99A1-6B54EFFDF5BA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C45A9512-8563-430E-9057-BF91B51BA7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7B4CEDA-CD0F-42C1-81F0-DD8D86711159}"/>
                </a:ext>
              </a:extLst>
            </p:cNvPr>
            <p:cNvGrpSpPr/>
            <p:nvPr/>
          </p:nvGrpSpPr>
          <p:grpSpPr>
            <a:xfrm>
              <a:off x="2948660" y="8431667"/>
              <a:ext cx="211911" cy="243786"/>
              <a:chOff x="4131601" y="2884249"/>
              <a:chExt cx="171830" cy="197676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CC9B5406-2689-431F-94E0-8DFE60605F71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F7165A0-46C0-4D0E-AD96-880C40A304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A3EB549-47D8-422F-96A3-7435915D7F85}"/>
                </a:ext>
              </a:extLst>
            </p:cNvPr>
            <p:cNvGrpSpPr/>
            <p:nvPr/>
          </p:nvGrpSpPr>
          <p:grpSpPr>
            <a:xfrm>
              <a:off x="2827202" y="8823159"/>
              <a:ext cx="211911" cy="243786"/>
              <a:chOff x="4131601" y="2884249"/>
              <a:chExt cx="171830" cy="197676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E7C777CD-B669-493F-87EE-84097120FC07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32CF0E0-CBD4-4C4D-97E1-72C712082C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5372334-FB3A-457F-B591-E14B09913341}"/>
                </a:ext>
              </a:extLst>
            </p:cNvPr>
            <p:cNvGrpSpPr/>
            <p:nvPr/>
          </p:nvGrpSpPr>
          <p:grpSpPr>
            <a:xfrm>
              <a:off x="3152265" y="8823159"/>
              <a:ext cx="211911" cy="243786"/>
              <a:chOff x="4131601" y="2884249"/>
              <a:chExt cx="171830" cy="197676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68774568-8D5B-41E3-BABB-9A4A9BB1C161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930D3B4-7D95-4A19-9B79-D6BE7B3F17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1A69727E-511B-4ACF-B762-E5527D719DC7}"/>
                </a:ext>
              </a:extLst>
            </p:cNvPr>
            <p:cNvSpPr/>
            <p:nvPr/>
          </p:nvSpPr>
          <p:spPr>
            <a:xfrm>
              <a:off x="3304835" y="9951080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8938CE75-33F5-472E-A368-AB140BCB29BA}"/>
                </a:ext>
              </a:extLst>
            </p:cNvPr>
            <p:cNvSpPr/>
            <p:nvPr/>
          </p:nvSpPr>
          <p:spPr>
            <a:xfrm>
              <a:off x="3460620" y="10427169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D8256DDD-6A87-4DB9-8C32-D51363B962A6}"/>
                </a:ext>
              </a:extLst>
            </p:cNvPr>
            <p:cNvSpPr/>
            <p:nvPr/>
          </p:nvSpPr>
          <p:spPr>
            <a:xfrm>
              <a:off x="3997651" y="10376570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FF49B67C-00EA-4247-AC07-CD3D075A5043}"/>
                </a:ext>
              </a:extLst>
            </p:cNvPr>
            <p:cNvSpPr/>
            <p:nvPr/>
          </p:nvSpPr>
          <p:spPr>
            <a:xfrm>
              <a:off x="3856255" y="9502254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016031A-2E85-40A7-AC72-552BB3E7BC09}"/>
              </a:ext>
            </a:extLst>
          </p:cNvPr>
          <p:cNvGrpSpPr/>
          <p:nvPr/>
        </p:nvGrpSpPr>
        <p:grpSpPr>
          <a:xfrm>
            <a:off x="4396400" y="1745171"/>
            <a:ext cx="3940723" cy="3278597"/>
            <a:chOff x="3410" y="8138079"/>
            <a:chExt cx="4955459" cy="4122836"/>
          </a:xfrm>
        </p:grpSpPr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1C33B71-3833-4389-B4E4-FF3F05C56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3282" y="8240885"/>
              <a:ext cx="0" cy="402003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BBEF87E3-77A2-45AB-BBB7-7E92CD5BE231}"/>
                </a:ext>
              </a:extLst>
            </p:cNvPr>
            <p:cNvCxnSpPr>
              <a:cxnSpLocks/>
            </p:cNvCxnSpPr>
            <p:nvPr/>
          </p:nvCxnSpPr>
          <p:spPr>
            <a:xfrm>
              <a:off x="245472" y="10987284"/>
              <a:ext cx="415848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24131CA-F1C4-4B4E-9BB9-6F8A343B4287}"/>
                </a:ext>
              </a:extLst>
            </p:cNvPr>
            <p:cNvSpPr/>
            <p:nvPr/>
          </p:nvSpPr>
          <p:spPr>
            <a:xfrm>
              <a:off x="2163035" y="10246462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40D8D57A-FDD6-4673-908A-05DBF2430C68}"/>
                    </a:ext>
                  </a:extLst>
                </p:cNvPr>
                <p:cNvSpPr txBox="1"/>
                <p:nvPr/>
              </p:nvSpPr>
              <p:spPr>
                <a:xfrm>
                  <a:off x="3602016" y="11072513"/>
                  <a:ext cx="1356853" cy="760593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40D8D57A-FDD6-4673-908A-05DBF2430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2016" y="11072513"/>
                  <a:ext cx="1356853" cy="7605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E22930D9-3773-460A-AB2A-2F824603F496}"/>
                    </a:ext>
                  </a:extLst>
                </p:cNvPr>
                <p:cNvSpPr txBox="1"/>
                <p:nvPr/>
              </p:nvSpPr>
              <p:spPr>
                <a:xfrm>
                  <a:off x="3410" y="8138079"/>
                  <a:ext cx="1356853" cy="707886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E22930D9-3773-460A-AB2A-2F824603F4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" y="8138079"/>
                  <a:ext cx="1356853" cy="707886"/>
                </a:xfrm>
                <a:prstGeom prst="rect">
                  <a:avLst/>
                </a:prstGeom>
                <a:blipFill>
                  <a:blip r:embed="rId8"/>
                  <a:stretch>
                    <a:fillRect b="-11828"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4A4168F-CC72-47DA-BA5E-79538DBEC047}"/>
                </a:ext>
              </a:extLst>
            </p:cNvPr>
            <p:cNvSpPr/>
            <p:nvPr/>
          </p:nvSpPr>
          <p:spPr>
            <a:xfrm>
              <a:off x="1845742" y="9826097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7E4D86B-45C0-4FC9-9A11-7CD940F4EDC4}"/>
                </a:ext>
              </a:extLst>
            </p:cNvPr>
            <p:cNvSpPr/>
            <p:nvPr/>
          </p:nvSpPr>
          <p:spPr>
            <a:xfrm>
              <a:off x="1445110" y="9772035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F41A218-2782-40CB-A6AF-9BDB7A05179C}"/>
                </a:ext>
              </a:extLst>
            </p:cNvPr>
            <p:cNvSpPr/>
            <p:nvPr/>
          </p:nvSpPr>
          <p:spPr>
            <a:xfrm>
              <a:off x="1697110" y="9414126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F943BD68-4D70-4B24-B438-2C2E43CC4723}"/>
                </a:ext>
              </a:extLst>
            </p:cNvPr>
            <p:cNvGrpSpPr/>
            <p:nvPr/>
          </p:nvGrpSpPr>
          <p:grpSpPr>
            <a:xfrm>
              <a:off x="2623597" y="8431667"/>
              <a:ext cx="211911" cy="243786"/>
              <a:chOff x="4131601" y="2884249"/>
              <a:chExt cx="171830" cy="197676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F99B6D84-C3B6-4767-92AC-A8CE730CAE7C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41DB48D0-F53E-4654-A592-1EB8049777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25C78E8-F791-4E29-89D5-8683B8A150FD}"/>
                </a:ext>
              </a:extLst>
            </p:cNvPr>
            <p:cNvGrpSpPr/>
            <p:nvPr/>
          </p:nvGrpSpPr>
          <p:grpSpPr>
            <a:xfrm>
              <a:off x="2948660" y="8431667"/>
              <a:ext cx="211911" cy="243786"/>
              <a:chOff x="4131601" y="2884249"/>
              <a:chExt cx="171830" cy="197676"/>
            </a:xfrm>
          </p:grpSpPr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CDC77064-6C88-44A2-9F31-FBED5ADDD087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1DF4C53-3D85-4EF9-8274-1E3141EF9F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054C9FE-37A4-423B-B989-713D1E7D3FA5}"/>
                </a:ext>
              </a:extLst>
            </p:cNvPr>
            <p:cNvGrpSpPr/>
            <p:nvPr/>
          </p:nvGrpSpPr>
          <p:grpSpPr>
            <a:xfrm>
              <a:off x="2827202" y="8823159"/>
              <a:ext cx="211911" cy="243786"/>
              <a:chOff x="4131601" y="2884249"/>
              <a:chExt cx="171830" cy="197676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44F7E26-F8DF-4392-8601-381406F0079C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767FFF74-3DF1-43BD-85DB-DEE5EE458C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B1C3BAB9-0EB7-4BF3-9397-1ABC6A622623}"/>
                </a:ext>
              </a:extLst>
            </p:cNvPr>
            <p:cNvGrpSpPr/>
            <p:nvPr/>
          </p:nvGrpSpPr>
          <p:grpSpPr>
            <a:xfrm>
              <a:off x="3152265" y="8823159"/>
              <a:ext cx="211911" cy="243786"/>
              <a:chOff x="4131601" y="2884249"/>
              <a:chExt cx="171830" cy="197676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7A735E2-90B6-4D6D-A926-B5B4694E9CDC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5AC85EAC-FF99-4B82-83EF-3B4F65C529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Isosceles Triangle 110">
              <a:extLst>
                <a:ext uri="{FF2B5EF4-FFF2-40B4-BE49-F238E27FC236}">
                  <a16:creationId xmlns:a16="http://schemas.microsoft.com/office/drawing/2014/main" id="{B6BCEA30-C119-4BBA-A13F-F76CF11AF3B8}"/>
                </a:ext>
              </a:extLst>
            </p:cNvPr>
            <p:cNvSpPr/>
            <p:nvPr/>
          </p:nvSpPr>
          <p:spPr>
            <a:xfrm>
              <a:off x="3304835" y="9951080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BBD33CFA-688F-498B-9A75-F9AE3C05FCC5}"/>
                </a:ext>
              </a:extLst>
            </p:cNvPr>
            <p:cNvSpPr/>
            <p:nvPr/>
          </p:nvSpPr>
          <p:spPr>
            <a:xfrm>
              <a:off x="3460620" y="10427169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13" name="Isosceles Triangle 112">
              <a:extLst>
                <a:ext uri="{FF2B5EF4-FFF2-40B4-BE49-F238E27FC236}">
                  <a16:creationId xmlns:a16="http://schemas.microsoft.com/office/drawing/2014/main" id="{88A85591-69F1-4304-A02D-02E47AF74528}"/>
                </a:ext>
              </a:extLst>
            </p:cNvPr>
            <p:cNvSpPr/>
            <p:nvPr/>
          </p:nvSpPr>
          <p:spPr>
            <a:xfrm>
              <a:off x="3997651" y="10376570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14" name="Isosceles Triangle 113">
              <a:extLst>
                <a:ext uri="{FF2B5EF4-FFF2-40B4-BE49-F238E27FC236}">
                  <a16:creationId xmlns:a16="http://schemas.microsoft.com/office/drawing/2014/main" id="{CF7C1D61-80D3-4040-84E7-13C70038D1E4}"/>
                </a:ext>
              </a:extLst>
            </p:cNvPr>
            <p:cNvSpPr/>
            <p:nvPr/>
          </p:nvSpPr>
          <p:spPr>
            <a:xfrm>
              <a:off x="3856255" y="9502254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CB145CB-F891-469A-8984-D034C74895A1}"/>
              </a:ext>
            </a:extLst>
          </p:cNvPr>
          <p:cNvGrpSpPr/>
          <p:nvPr/>
        </p:nvGrpSpPr>
        <p:grpSpPr>
          <a:xfrm>
            <a:off x="8517551" y="1771022"/>
            <a:ext cx="3940723" cy="3278597"/>
            <a:chOff x="3410" y="8138079"/>
            <a:chExt cx="4955459" cy="4122836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EE719D82-7CA2-4CB9-A909-018C462552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3282" y="8240885"/>
              <a:ext cx="0" cy="402003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6733133D-40AF-4127-8B0F-F1610DF95EFF}"/>
                </a:ext>
              </a:extLst>
            </p:cNvPr>
            <p:cNvCxnSpPr>
              <a:cxnSpLocks/>
            </p:cNvCxnSpPr>
            <p:nvPr/>
          </p:nvCxnSpPr>
          <p:spPr>
            <a:xfrm>
              <a:off x="245472" y="10987284"/>
              <a:ext cx="415848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D0CC5D5A-B722-4389-8CA0-AE8F83E1433D}"/>
                </a:ext>
              </a:extLst>
            </p:cNvPr>
            <p:cNvSpPr/>
            <p:nvPr/>
          </p:nvSpPr>
          <p:spPr>
            <a:xfrm>
              <a:off x="2163035" y="10246462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1897933D-3A45-4851-9ED0-4E8996BC6479}"/>
                    </a:ext>
                  </a:extLst>
                </p:cNvPr>
                <p:cNvSpPr txBox="1"/>
                <p:nvPr/>
              </p:nvSpPr>
              <p:spPr>
                <a:xfrm>
                  <a:off x="3602016" y="11072513"/>
                  <a:ext cx="1356853" cy="760593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1897933D-3A45-4851-9ED0-4E8996BC6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2016" y="11072513"/>
                  <a:ext cx="1356853" cy="7605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E104FE52-5760-4CD5-AF89-8E4093FE5DB0}"/>
                    </a:ext>
                  </a:extLst>
                </p:cNvPr>
                <p:cNvSpPr txBox="1"/>
                <p:nvPr/>
              </p:nvSpPr>
              <p:spPr>
                <a:xfrm>
                  <a:off x="3410" y="8138079"/>
                  <a:ext cx="1356853" cy="707886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E104FE52-5760-4CD5-AF89-8E4093FE5D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" y="8138079"/>
                  <a:ext cx="1356853" cy="707886"/>
                </a:xfrm>
                <a:prstGeom prst="rect">
                  <a:avLst/>
                </a:prstGeom>
                <a:blipFill>
                  <a:blip r:embed="rId10"/>
                  <a:stretch>
                    <a:fillRect b="-11957"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623224BD-0B2C-4EA1-8C0E-4609FB6A0C83}"/>
                </a:ext>
              </a:extLst>
            </p:cNvPr>
            <p:cNvSpPr/>
            <p:nvPr/>
          </p:nvSpPr>
          <p:spPr>
            <a:xfrm>
              <a:off x="1845742" y="9826097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ECE6431-EC24-4005-93A4-96ABA07F17B4}"/>
                </a:ext>
              </a:extLst>
            </p:cNvPr>
            <p:cNvSpPr/>
            <p:nvPr/>
          </p:nvSpPr>
          <p:spPr>
            <a:xfrm>
              <a:off x="1445110" y="9772035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C820DFD-568C-44F8-8CF1-AD91CEB87A4D}"/>
                </a:ext>
              </a:extLst>
            </p:cNvPr>
            <p:cNvSpPr/>
            <p:nvPr/>
          </p:nvSpPr>
          <p:spPr>
            <a:xfrm>
              <a:off x="1697110" y="9414126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3B54BB82-E467-4315-A8FE-3F6FCE69531D}"/>
                </a:ext>
              </a:extLst>
            </p:cNvPr>
            <p:cNvGrpSpPr/>
            <p:nvPr/>
          </p:nvGrpSpPr>
          <p:grpSpPr>
            <a:xfrm>
              <a:off x="2623597" y="8431667"/>
              <a:ext cx="211911" cy="243786"/>
              <a:chOff x="4131601" y="2884249"/>
              <a:chExt cx="171830" cy="197676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86AF1C4A-265E-4636-98FC-EFD911BBB591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4736E83E-9992-4946-A39F-D426F9B213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44F39A-8DF4-4234-827B-5EE1C1C3C48B}"/>
                </a:ext>
              </a:extLst>
            </p:cNvPr>
            <p:cNvGrpSpPr/>
            <p:nvPr/>
          </p:nvGrpSpPr>
          <p:grpSpPr>
            <a:xfrm>
              <a:off x="2948660" y="8431667"/>
              <a:ext cx="211911" cy="243786"/>
              <a:chOff x="4131601" y="2884249"/>
              <a:chExt cx="171830" cy="197676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9AA07C7-DB02-4017-8B99-DD19BE731374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F226477C-1A7E-4D7C-A169-080465ACF1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37D21D48-FB50-4841-ADE0-C36889D6B223}"/>
                </a:ext>
              </a:extLst>
            </p:cNvPr>
            <p:cNvGrpSpPr/>
            <p:nvPr/>
          </p:nvGrpSpPr>
          <p:grpSpPr>
            <a:xfrm>
              <a:off x="2827202" y="8823159"/>
              <a:ext cx="211911" cy="243786"/>
              <a:chOff x="4131601" y="2884249"/>
              <a:chExt cx="171830" cy="197676"/>
            </a:xfrm>
          </p:grpSpPr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6C368CA5-5076-4BBF-897E-9CC79E281629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0E80B46-9C9F-4FF1-8F3C-6189BF8235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6C030A0-E86E-4675-8A8C-10EBE924C16E}"/>
                </a:ext>
              </a:extLst>
            </p:cNvPr>
            <p:cNvGrpSpPr/>
            <p:nvPr/>
          </p:nvGrpSpPr>
          <p:grpSpPr>
            <a:xfrm>
              <a:off x="3152265" y="8823159"/>
              <a:ext cx="211911" cy="243786"/>
              <a:chOff x="4131601" y="2884249"/>
              <a:chExt cx="171830" cy="197676"/>
            </a:xfrm>
          </p:grpSpPr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B39874D7-3F66-4699-A949-D83BF4364C37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83D62FFA-39DF-46D6-8A7C-39E78F74BA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Isosceles Triangle 135">
              <a:extLst>
                <a:ext uri="{FF2B5EF4-FFF2-40B4-BE49-F238E27FC236}">
                  <a16:creationId xmlns:a16="http://schemas.microsoft.com/office/drawing/2014/main" id="{762B3022-2DA3-4339-8372-690F9F95D1F8}"/>
                </a:ext>
              </a:extLst>
            </p:cNvPr>
            <p:cNvSpPr/>
            <p:nvPr/>
          </p:nvSpPr>
          <p:spPr>
            <a:xfrm>
              <a:off x="3304835" y="9951080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37" name="Isosceles Triangle 136">
              <a:extLst>
                <a:ext uri="{FF2B5EF4-FFF2-40B4-BE49-F238E27FC236}">
                  <a16:creationId xmlns:a16="http://schemas.microsoft.com/office/drawing/2014/main" id="{2BBE83FF-3CA9-4C7E-9C9A-93AF70586CA3}"/>
                </a:ext>
              </a:extLst>
            </p:cNvPr>
            <p:cNvSpPr/>
            <p:nvPr/>
          </p:nvSpPr>
          <p:spPr>
            <a:xfrm>
              <a:off x="3460620" y="10427169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365E3640-7214-42CF-94C9-EC507B5A098E}"/>
                </a:ext>
              </a:extLst>
            </p:cNvPr>
            <p:cNvSpPr/>
            <p:nvPr/>
          </p:nvSpPr>
          <p:spPr>
            <a:xfrm>
              <a:off x="3997651" y="10376570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0C41219E-505F-4697-AB0C-2BD639A627C3}"/>
                </a:ext>
              </a:extLst>
            </p:cNvPr>
            <p:cNvSpPr/>
            <p:nvPr/>
          </p:nvSpPr>
          <p:spPr>
            <a:xfrm>
              <a:off x="3856255" y="9502254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5C14FEB2-4AA6-48CF-A639-A42E23819A8B}"/>
              </a:ext>
            </a:extLst>
          </p:cNvPr>
          <p:cNvCxnSpPr>
            <a:cxnSpLocks/>
          </p:cNvCxnSpPr>
          <p:nvPr/>
        </p:nvCxnSpPr>
        <p:spPr>
          <a:xfrm flipV="1">
            <a:off x="9947623" y="1626261"/>
            <a:ext cx="2143079" cy="295910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6668E582-A88D-4557-AC4B-A4FB2F24F31E}"/>
              </a:ext>
            </a:extLst>
          </p:cNvPr>
          <p:cNvSpPr txBox="1"/>
          <p:nvPr/>
        </p:nvSpPr>
        <p:spPr>
          <a:xfrm>
            <a:off x="24549" y="7006961"/>
            <a:ext cx="12191996" cy="1323439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Rappelons qu’à chaque fois, la véritable sortie est </a:t>
            </a:r>
            <a:br>
              <a:rPr lang="fr-CA" sz="4000" dirty="0"/>
            </a:br>
            <a:r>
              <a:rPr lang="fr-CA" sz="4000" dirty="0"/>
              <a:t>en fait :</a:t>
            </a:r>
            <a:endParaRPr lang="fr-CA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3F1D106-98C7-49EE-AF2E-EF04FD3EEB86}"/>
                  </a:ext>
                </a:extLst>
              </p:cNvPr>
              <p:cNvSpPr txBox="1"/>
              <p:nvPr/>
            </p:nvSpPr>
            <p:spPr>
              <a:xfrm>
                <a:off x="426931" y="5309126"/>
                <a:ext cx="3627841" cy="148797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𝑭𝒓𝒐𝒏𝒕𝒊</m:t>
                      </m:r>
                      <m:r>
                        <a:rPr lang="fr-CA" sz="4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è</m:t>
                      </m:r>
                      <m:r>
                        <a:rPr lang="fr-CA" sz="4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𝒓𝒆</m:t>
                      </m:r>
                      <m:r>
                        <a:rPr lang="fr-CA" sz="4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4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4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fr-CA" sz="4000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  <m:sub>
                          <m:r>
                            <a:rPr lang="fr-CA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fr-CA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fr-CA" sz="4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CA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  <m:sub>
                          <m:r>
                            <a:rPr lang="fr-CA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fr-CA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p>
                        <m:sSupPr>
                          <m:ctrlPr>
                            <a:rPr lang="fr-CA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3F1D106-98C7-49EE-AF2E-EF04FD3EE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31" y="5309126"/>
                <a:ext cx="3627841" cy="14879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DD064B3B-908D-4BBB-B1FE-C4731E60F904}"/>
                  </a:ext>
                </a:extLst>
              </p:cNvPr>
              <p:cNvSpPr txBox="1"/>
              <p:nvPr/>
            </p:nvSpPr>
            <p:spPr>
              <a:xfrm>
                <a:off x="4545444" y="5329322"/>
                <a:ext cx="3627841" cy="148797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𝑭𝒓𝒐𝒏𝒕𝒊</m:t>
                      </m:r>
                      <m:r>
                        <a:rPr lang="fr-CA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è</m:t>
                      </m:r>
                      <m:r>
                        <a:rPr lang="fr-CA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𝒓𝒆</m:t>
                      </m:r>
                      <m:r>
                        <a:rPr lang="fr-CA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fr-CA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fr-CA" sz="40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  <m:sub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fr-CA" sz="4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  <m:sub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p>
                        <m:sSupPr>
                          <m:ctrlP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DD064B3B-908D-4BBB-B1FE-C4731E60F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44" y="5329322"/>
                <a:ext cx="3627841" cy="14879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418D1F7-9998-49FD-8F7B-11BA9D292B03}"/>
                  </a:ext>
                </a:extLst>
              </p:cNvPr>
              <p:cNvSpPr txBox="1"/>
              <p:nvPr/>
            </p:nvSpPr>
            <p:spPr>
              <a:xfrm>
                <a:off x="8710046" y="5276679"/>
                <a:ext cx="3447934" cy="148797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𝑭𝒓𝒐𝒏𝒕𝒊</m:t>
                      </m:r>
                      <m:r>
                        <a:rPr lang="fr-CA" sz="4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è</m:t>
                      </m:r>
                      <m:r>
                        <a:rPr lang="fr-CA" sz="4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𝒓𝒆</m:t>
                      </m:r>
                      <m:r>
                        <a:rPr lang="fr-CA" sz="4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4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fr-CA" sz="4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fr-CA" sz="4000" b="1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  <m:sub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fr-CA" sz="40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  <m:sub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p>
                        <m:sSupPr>
                          <m:ctrlP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418D1F7-9998-49FD-8F7B-11BA9D292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046" y="5276679"/>
                <a:ext cx="3447934" cy="14879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5D23267-7771-4893-82F4-617DAA00679F}"/>
                  </a:ext>
                </a:extLst>
              </p:cNvPr>
              <p:cNvSpPr txBox="1"/>
              <p:nvPr/>
            </p:nvSpPr>
            <p:spPr>
              <a:xfrm>
                <a:off x="24549" y="8069431"/>
                <a:ext cx="7793408" cy="153798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d>
                            <m:dPr>
                              <m:ctrlPr>
                                <a:rPr lang="fr-CA" sz="4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fr-CA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fr-CA" sz="4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CA" sz="4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b="1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b="1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  <m:sup>
                                      <m:r>
                                        <a:rPr lang="fr-CA" sz="4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fr-CA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fr-CA" sz="4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b="1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b="1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fr-CA" sz="4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fr-CA" sz="4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CA" sz="4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fr-CA" sz="4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5D23267-7771-4893-82F4-617DAA006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9" y="8069431"/>
                <a:ext cx="7793408" cy="15379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E70F44E2-484A-4979-ABF1-E91500766D82}"/>
                  </a:ext>
                </a:extLst>
              </p:cNvPr>
              <p:cNvSpPr txBox="1"/>
              <p:nvPr/>
            </p:nvSpPr>
            <p:spPr>
              <a:xfrm>
                <a:off x="776" y="9637037"/>
                <a:ext cx="7793408" cy="153798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d>
                            <m:dPr>
                              <m:ctrlPr>
                                <a:rPr lang="fr-CA" sz="4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fr-CA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CA" sz="4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  <m:sup>
                                      <m:r>
                                        <a:rPr lang="fr-CA" sz="4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CA" sz="40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fr-CA" sz="4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fr-CA" sz="4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fr-CA" sz="4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CA" sz="40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fr-CA" sz="4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CA" sz="4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fr-CA" sz="4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E70F44E2-484A-4979-ABF1-E91500766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" y="9637037"/>
                <a:ext cx="7793408" cy="15379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7FECD73-1CE3-411C-B5DE-3614F87F3E47}"/>
                  </a:ext>
                </a:extLst>
              </p:cNvPr>
              <p:cNvSpPr txBox="1"/>
              <p:nvPr/>
            </p:nvSpPr>
            <p:spPr>
              <a:xfrm>
                <a:off x="776" y="11362493"/>
                <a:ext cx="7793408" cy="153798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d>
                            <m:dPr>
                              <m:ctrlPr>
                                <a:rPr lang="fr-CA" sz="4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fr-CA" sz="4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CA" sz="4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  <m:sup>
                                      <m:r>
                                        <a:rPr lang="fr-CA" sz="4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CA" sz="40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fr-CA" sz="40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fr-CA" sz="4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fr-CA" sz="4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CA" sz="40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fr-CA" sz="4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CA" sz="4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fr-CA" sz="4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7FECD73-1CE3-411C-B5DE-3614F87F3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" y="11362493"/>
                <a:ext cx="7793408" cy="15379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40B02554-F759-40AB-8D55-D512A02622FE}"/>
              </a:ext>
            </a:extLst>
          </p:cNvPr>
          <p:cNvGrpSpPr/>
          <p:nvPr/>
        </p:nvGrpSpPr>
        <p:grpSpPr>
          <a:xfrm>
            <a:off x="6938977" y="8197283"/>
            <a:ext cx="7161612" cy="4903377"/>
            <a:chOff x="7627345" y="9277683"/>
            <a:chExt cx="10063326" cy="5463206"/>
          </a:xfrm>
        </p:grpSpPr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6DA4A91C-FD53-41FA-BCAE-DFE09771D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754" y="9814625"/>
              <a:ext cx="0" cy="4405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ADA2F131-FA98-47F9-B233-9BB6745F3EC1}"/>
                </a:ext>
              </a:extLst>
            </p:cNvPr>
            <p:cNvCxnSpPr>
              <a:cxnSpLocks/>
            </p:cNvCxnSpPr>
            <p:nvPr/>
          </p:nvCxnSpPr>
          <p:spPr>
            <a:xfrm>
              <a:off x="7627345" y="13598794"/>
              <a:ext cx="614937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06E247C3-FF0F-4831-8235-DC0594B1178D}"/>
                    </a:ext>
                  </a:extLst>
                </p:cNvPr>
                <p:cNvSpPr txBox="1"/>
                <p:nvPr/>
              </p:nvSpPr>
              <p:spPr>
                <a:xfrm>
                  <a:off x="12258763" y="13914961"/>
                  <a:ext cx="5431908" cy="825928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A" sz="4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CA" sz="4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CA" sz="4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</m:acc>
                          </m:e>
                          <m:sub>
                            <m:r>
                              <a:rPr lang="fr-CA" sz="4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fr-CA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CA" sz="4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CA" sz="4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CA" sz="4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</m:acc>
                          </m:e>
                          <m:sub>
                            <m:r>
                              <a:rPr lang="fr-CA" sz="4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p>
                          <m:sSupPr>
                            <m:ctrlPr>
                              <a:rPr lang="fr-CA" sz="4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4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fr-CA" sz="4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CA" sz="4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fr-CA" sz="4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06E247C3-FF0F-4831-8235-DC0594B11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58763" y="13914961"/>
                  <a:ext cx="5431908" cy="82592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D95C26F4-36AE-468C-9E5B-4A40F09F497F}"/>
                    </a:ext>
                  </a:extLst>
                </p:cNvPr>
                <p:cNvSpPr txBox="1"/>
                <p:nvPr/>
              </p:nvSpPr>
              <p:spPr>
                <a:xfrm>
                  <a:off x="8759155" y="9277683"/>
                  <a:ext cx="1356853" cy="788707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𝒉</m:t>
                        </m:r>
                        <m:d>
                          <m:dPr>
                            <m:ctrlPr>
                              <a:rPr lang="fr-CA" sz="4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A" sz="4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fr-CA" sz="4000" dirty="0"/>
                </a:p>
              </p:txBody>
            </p:sp>
          </mc:Choice>
          <mc:Fallback xmlns="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D95C26F4-36AE-468C-9E5B-4A40F09F49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9155" y="9277683"/>
                  <a:ext cx="1356853" cy="788707"/>
                </a:xfrm>
                <a:prstGeom prst="rect">
                  <a:avLst/>
                </a:prstGeom>
                <a:blipFill>
                  <a:blip r:embed="rId18"/>
                  <a:stretch>
                    <a:fillRect r="-11950"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0ABE3BBE-5BDD-4A1C-AF53-76552AF1D9FF}"/>
                    </a:ext>
                  </a:extLst>
                </p:cNvPr>
                <p:cNvSpPr txBox="1"/>
                <p:nvPr/>
              </p:nvSpPr>
              <p:spPr>
                <a:xfrm>
                  <a:off x="9611726" y="13512139"/>
                  <a:ext cx="1224013" cy="707886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fr-CA" sz="4000" dirty="0"/>
                </a:p>
              </p:txBody>
            </p:sp>
          </mc:Choice>
          <mc:Fallback xmlns="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0ABE3BBE-5BDD-4A1C-AF53-76552AF1D9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1726" y="13512139"/>
                  <a:ext cx="1224013" cy="70788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D3102168-DD57-450F-87B3-0549AD7B48B1}"/>
                    </a:ext>
                  </a:extLst>
                </p:cNvPr>
                <p:cNvSpPr txBox="1"/>
                <p:nvPr/>
              </p:nvSpPr>
              <p:spPr>
                <a:xfrm>
                  <a:off x="8560688" y="10182304"/>
                  <a:ext cx="1270471" cy="707886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fr-CA" sz="4000" dirty="0"/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D3102168-DD57-450F-87B3-0549AD7B48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0688" y="10182304"/>
                  <a:ext cx="1270471" cy="70788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9A94896B-EEA9-425F-A752-88A0AD431941}"/>
                    </a:ext>
                  </a:extLst>
                </p:cNvPr>
                <p:cNvSpPr txBox="1"/>
                <p:nvPr/>
              </p:nvSpPr>
              <p:spPr>
                <a:xfrm>
                  <a:off x="8414329" y="11631359"/>
                  <a:ext cx="1270471" cy="707886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fr-CA" sz="4000" dirty="0"/>
                </a:p>
              </p:txBody>
            </p:sp>
          </mc:Choice>
          <mc:Fallback xmlns="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9A94896B-EEA9-425F-A752-88A0AD431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4329" y="11631359"/>
                  <a:ext cx="1270471" cy="70788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BA1E3BE-3A79-4DC2-9E21-2C0CF70C0D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38863" y="10531415"/>
              <a:ext cx="382561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D88FA90-E048-405E-977C-E4D6F5F01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38864" y="12041907"/>
              <a:ext cx="1497196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C318D88-BD70-4C72-920C-DAE79B341E35}"/>
                </a:ext>
              </a:extLst>
            </p:cNvPr>
            <p:cNvGrpSpPr/>
            <p:nvPr/>
          </p:nvGrpSpPr>
          <p:grpSpPr>
            <a:xfrm>
              <a:off x="7795241" y="10538310"/>
              <a:ext cx="5231110" cy="2984190"/>
              <a:chOff x="791865" y="2260600"/>
              <a:chExt cx="5231110" cy="2984190"/>
            </a:xfrm>
          </p:grpSpPr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E01652F2-5F61-4909-BA49-44123FBB87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1865" y="5242606"/>
                <a:ext cx="1401787" cy="2184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Arc 178">
                <a:extLst>
                  <a:ext uri="{FF2B5EF4-FFF2-40B4-BE49-F238E27FC236}">
                    <a16:creationId xmlns:a16="http://schemas.microsoft.com/office/drawing/2014/main" id="{54CA4D3A-9767-4066-A20C-560F7E007EFC}"/>
                  </a:ext>
                </a:extLst>
              </p:cNvPr>
              <p:cNvSpPr/>
              <p:nvPr/>
            </p:nvSpPr>
            <p:spPr>
              <a:xfrm rot="5400000">
                <a:off x="1195794" y="3253564"/>
                <a:ext cx="1944915" cy="2028010"/>
              </a:xfrm>
              <a:prstGeom prst="arc">
                <a:avLst>
                  <a:gd name="adj1" fmla="val 18399283"/>
                  <a:gd name="adj2" fmla="val 0"/>
                </a:avLst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94E7026C-7880-4AA2-88BA-F538A6F06920}"/>
                  </a:ext>
                </a:extLst>
              </p:cNvPr>
              <p:cNvCxnSpPr>
                <a:cxnSpLocks/>
                <a:stCxn id="179" idx="0"/>
              </p:cNvCxnSpPr>
              <p:nvPr/>
            </p:nvCxnSpPr>
            <p:spPr>
              <a:xfrm flipV="1">
                <a:off x="2969371" y="4493260"/>
                <a:ext cx="212886" cy="370461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2E959A7D-B199-4790-98D7-FC7B34AEE7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2257" y="3426460"/>
                <a:ext cx="387781" cy="106680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8489DDA1-E409-4A90-8B32-E6CEC77F2B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70038" y="2924175"/>
                <a:ext cx="212886" cy="502285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Arc 182">
                <a:extLst>
                  <a:ext uri="{FF2B5EF4-FFF2-40B4-BE49-F238E27FC236}">
                    <a16:creationId xmlns:a16="http://schemas.microsoft.com/office/drawing/2014/main" id="{97FC68FD-3DB7-4D60-B214-0445F02EDD55}"/>
                  </a:ext>
                </a:extLst>
              </p:cNvPr>
              <p:cNvSpPr/>
              <p:nvPr/>
            </p:nvSpPr>
            <p:spPr>
              <a:xfrm rot="16200000">
                <a:off x="3761346" y="2241004"/>
                <a:ext cx="1944915" cy="2028010"/>
              </a:xfrm>
              <a:prstGeom prst="arc">
                <a:avLst>
                  <a:gd name="adj1" fmla="val 18399283"/>
                  <a:gd name="adj2" fmla="val 0"/>
                </a:avLst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F4034958-7770-4DAE-ADBC-665465C1E3B9}"/>
                  </a:ext>
                </a:extLst>
              </p:cNvPr>
              <p:cNvCxnSpPr>
                <a:cxnSpLocks/>
                <a:stCxn id="183" idx="0"/>
              </p:cNvCxnSpPr>
              <p:nvPr/>
            </p:nvCxnSpPr>
            <p:spPr>
              <a:xfrm flipH="1">
                <a:off x="3782924" y="2658858"/>
                <a:ext cx="149760" cy="265317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8028A256-4447-4E21-A352-67FA13C5DB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9041" y="2260600"/>
                <a:ext cx="1293934" cy="20627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00F880C0-EA94-44B3-B961-799A717E6554}"/>
                  </a:ext>
                </a:extLst>
              </p:cNvPr>
              <p:cNvSpPr txBox="1"/>
              <p:nvPr/>
            </p:nvSpPr>
            <p:spPr>
              <a:xfrm>
                <a:off x="24549" y="13322418"/>
                <a:ext cx="12191996" cy="2673552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Pour classer un nouvel exemplaire, on calcule la valeur </a:t>
                </a:r>
                <a14:m>
                  <m:oMath xmlns:m="http://schemas.openxmlformats.org/officeDocument/2006/math">
                    <m:r>
                      <a:rPr lang="fr-CA" sz="3600" b="1" i="1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fr-CA" sz="3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3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fr-CA" sz="3600" dirty="0"/>
                  <a:t> pour chacune des trois frontières et on le classe dans la classe ayant la valeur la plus élevée.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𝑐𝑙𝑎𝑠𝑠𝑒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CA" sz="3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sz="36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fr-CA" sz="36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fr-CA" sz="3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ctrlPr>
                                <a:rPr lang="fr-CA" sz="3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CA" sz="3600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00F880C0-EA94-44B3-B961-799A717E6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9" y="13322418"/>
                <a:ext cx="12191996" cy="2673552"/>
              </a:xfrm>
              <a:prstGeom prst="rect">
                <a:avLst/>
              </a:prstGeom>
              <a:blipFill>
                <a:blip r:embed="rId22"/>
                <a:stretch>
                  <a:fillRect l="-1600" t="-4100" r="-115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41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206477" y="-598781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CLASSIFICATION MULTICLASSE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206477" y="-5279924"/>
            <a:ext cx="12192000" cy="1261884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b="1" dirty="0"/>
              <a:t>Machines à vecteurs de supports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b="1" dirty="0"/>
              <a:t>Un contre un (</a:t>
            </a:r>
            <a:r>
              <a:rPr lang="fr-CA" sz="3600" b="1" i="1" dirty="0"/>
              <a:t>one vs one</a:t>
            </a:r>
            <a:r>
              <a:rPr lang="fr-CA" sz="3600" b="1" dirty="0"/>
              <a:t>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8D9A941-6714-4706-9F57-B7346CA42F54}"/>
              </a:ext>
            </a:extLst>
          </p:cNvPr>
          <p:cNvCxnSpPr>
            <a:cxnSpLocks/>
          </p:cNvCxnSpPr>
          <p:nvPr/>
        </p:nvCxnSpPr>
        <p:spPr>
          <a:xfrm flipH="1" flipV="1">
            <a:off x="5735426" y="1287689"/>
            <a:ext cx="1261226" cy="2856636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12008892-8A82-4E2E-96BA-CA076EF16506}"/>
              </a:ext>
            </a:extLst>
          </p:cNvPr>
          <p:cNvGrpSpPr/>
          <p:nvPr/>
        </p:nvGrpSpPr>
        <p:grpSpPr>
          <a:xfrm>
            <a:off x="4053408" y="-3708477"/>
            <a:ext cx="3673904" cy="3056610"/>
            <a:chOff x="4053407" y="-3708477"/>
            <a:chExt cx="4955459" cy="4122836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AD2E557-8B16-4511-A213-9BABF6B8B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3279" y="-3605671"/>
              <a:ext cx="0" cy="402003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463BF-4194-45FB-BBF7-0A4FF22DA7C0}"/>
                </a:ext>
              </a:extLst>
            </p:cNvPr>
            <p:cNvCxnSpPr>
              <a:cxnSpLocks/>
            </p:cNvCxnSpPr>
            <p:nvPr/>
          </p:nvCxnSpPr>
          <p:spPr>
            <a:xfrm>
              <a:off x="4295469" y="-859272"/>
              <a:ext cx="415848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1ACC18D-F0FE-4067-8912-AD55CB4341EA}"/>
                </a:ext>
              </a:extLst>
            </p:cNvPr>
            <p:cNvSpPr/>
            <p:nvPr/>
          </p:nvSpPr>
          <p:spPr>
            <a:xfrm>
              <a:off x="6213032" y="-1600094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804A170-324E-4DD2-9B0C-8FB6C4771689}"/>
                    </a:ext>
                  </a:extLst>
                </p:cNvPr>
                <p:cNvSpPr txBox="1"/>
                <p:nvPr/>
              </p:nvSpPr>
              <p:spPr>
                <a:xfrm>
                  <a:off x="7652013" y="-774043"/>
                  <a:ext cx="1356853" cy="760593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804A170-324E-4DD2-9B0C-8FB6C4771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2013" y="-774043"/>
                  <a:ext cx="1356853" cy="7605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328D428-5CAB-4E77-9D9E-4D1415D62EBD}"/>
                    </a:ext>
                  </a:extLst>
                </p:cNvPr>
                <p:cNvSpPr txBox="1"/>
                <p:nvPr/>
              </p:nvSpPr>
              <p:spPr>
                <a:xfrm>
                  <a:off x="4053407" y="-3708477"/>
                  <a:ext cx="1356853" cy="707886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328D428-5CAB-4E77-9D9E-4D1415D62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3407" y="-3708477"/>
                  <a:ext cx="1356853" cy="707886"/>
                </a:xfrm>
                <a:prstGeom prst="rect">
                  <a:avLst/>
                </a:prstGeom>
                <a:blipFill>
                  <a:blip r:embed="rId4"/>
                  <a:stretch>
                    <a:fillRect b="-19767"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256DA3C-EAA1-44AF-9BEE-82957CBC66AC}"/>
                </a:ext>
              </a:extLst>
            </p:cNvPr>
            <p:cNvSpPr/>
            <p:nvPr/>
          </p:nvSpPr>
          <p:spPr>
            <a:xfrm>
              <a:off x="5895739" y="-2020459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5361D55-5500-4F05-B883-05C81FFB9776}"/>
                </a:ext>
              </a:extLst>
            </p:cNvPr>
            <p:cNvSpPr/>
            <p:nvPr/>
          </p:nvSpPr>
          <p:spPr>
            <a:xfrm>
              <a:off x="5495107" y="-2074521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70FD461-6FFE-4291-9945-7154AC51E8E1}"/>
                </a:ext>
              </a:extLst>
            </p:cNvPr>
            <p:cNvSpPr/>
            <p:nvPr/>
          </p:nvSpPr>
          <p:spPr>
            <a:xfrm>
              <a:off x="5747107" y="-2432430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E1DDB21-3658-40FA-901C-5EE83E8F4FE7}"/>
                </a:ext>
              </a:extLst>
            </p:cNvPr>
            <p:cNvGrpSpPr/>
            <p:nvPr/>
          </p:nvGrpSpPr>
          <p:grpSpPr>
            <a:xfrm>
              <a:off x="6673594" y="-3414889"/>
              <a:ext cx="211911" cy="243786"/>
              <a:chOff x="4131601" y="2884249"/>
              <a:chExt cx="171830" cy="197676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FD02F91-73DA-4F7B-814F-ACC34E593556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E284F31-5D00-4033-AB11-69A68082A6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F620A26-0786-4092-88E5-C7158A90E792}"/>
                </a:ext>
              </a:extLst>
            </p:cNvPr>
            <p:cNvGrpSpPr/>
            <p:nvPr/>
          </p:nvGrpSpPr>
          <p:grpSpPr>
            <a:xfrm>
              <a:off x="6998657" y="-3414889"/>
              <a:ext cx="211911" cy="243786"/>
              <a:chOff x="4131601" y="2884249"/>
              <a:chExt cx="171830" cy="19767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7FDC6ED-3A2E-4F93-BE0F-2925A83A58E2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687F7AD-DCCB-4E7D-8E1D-0A89F0E38B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1E5DD56-BB93-448C-B212-DA57FB3AB2FF}"/>
                </a:ext>
              </a:extLst>
            </p:cNvPr>
            <p:cNvGrpSpPr/>
            <p:nvPr/>
          </p:nvGrpSpPr>
          <p:grpSpPr>
            <a:xfrm>
              <a:off x="6877199" y="-3023397"/>
              <a:ext cx="211911" cy="243786"/>
              <a:chOff x="4131601" y="2884249"/>
              <a:chExt cx="171830" cy="197676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4A5C6B2-32BC-4226-AD7F-D316454E6454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E36700C-8A27-484D-9CCC-E90F7B5E8E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5B8BDBC-38A7-4891-ACF4-DEB4C7BA3214}"/>
                </a:ext>
              </a:extLst>
            </p:cNvPr>
            <p:cNvGrpSpPr/>
            <p:nvPr/>
          </p:nvGrpSpPr>
          <p:grpSpPr>
            <a:xfrm>
              <a:off x="7202262" y="-3023397"/>
              <a:ext cx="211911" cy="243786"/>
              <a:chOff x="4131601" y="2884249"/>
              <a:chExt cx="171830" cy="197676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76C4F76-B73A-4041-900E-4A76FADBF1C1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95689E7-6E1F-4E0D-B968-666067D84E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6DCBCF5-CAF7-467E-A0D5-B198FE55C071}"/>
                </a:ext>
              </a:extLst>
            </p:cNvPr>
            <p:cNvSpPr/>
            <p:nvPr/>
          </p:nvSpPr>
          <p:spPr>
            <a:xfrm>
              <a:off x="7354832" y="-1895476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F30C25B1-9C6A-40C4-93E0-C84DE25D5484}"/>
                </a:ext>
              </a:extLst>
            </p:cNvPr>
            <p:cNvSpPr/>
            <p:nvPr/>
          </p:nvSpPr>
          <p:spPr>
            <a:xfrm>
              <a:off x="7510617" y="-1419387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D359C882-F071-4644-9AD3-AB0178F682B7}"/>
                </a:ext>
              </a:extLst>
            </p:cNvPr>
            <p:cNvSpPr/>
            <p:nvPr/>
          </p:nvSpPr>
          <p:spPr>
            <a:xfrm>
              <a:off x="8047648" y="-1469986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1281D0F7-38C5-4FB4-BDF8-E69D208577B7}"/>
                </a:ext>
              </a:extLst>
            </p:cNvPr>
            <p:cNvSpPr/>
            <p:nvPr/>
          </p:nvSpPr>
          <p:spPr>
            <a:xfrm>
              <a:off x="7906252" y="-2344302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0ABF29E-9977-4224-B4B8-091A614B4E03}"/>
              </a:ext>
            </a:extLst>
          </p:cNvPr>
          <p:cNvSpPr txBox="1"/>
          <p:nvPr/>
        </p:nvSpPr>
        <p:spPr>
          <a:xfrm>
            <a:off x="0" y="-426818"/>
            <a:ext cx="12192000" cy="181588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On applique l’algorithme une fois par paire de classes.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Chaque fois, on cherche à séparer une classe de… </a:t>
            </a:r>
            <a:br>
              <a:rPr lang="fr-CA" sz="3600" dirty="0"/>
            </a:br>
            <a:r>
              <a:rPr lang="fr-CA" sz="3600" dirty="0"/>
              <a:t>…toutes les autres.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77DFC2E-51DA-4080-85EA-C42917EBCA2E}"/>
              </a:ext>
            </a:extLst>
          </p:cNvPr>
          <p:cNvCxnSpPr>
            <a:cxnSpLocks/>
          </p:cNvCxnSpPr>
          <p:nvPr/>
        </p:nvCxnSpPr>
        <p:spPr>
          <a:xfrm>
            <a:off x="1433280" y="1461701"/>
            <a:ext cx="1800549" cy="314429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9A25CD0-DA77-44E5-9424-D380F3BB61C5}"/>
              </a:ext>
            </a:extLst>
          </p:cNvPr>
          <p:cNvGrpSpPr/>
          <p:nvPr/>
        </p:nvGrpSpPr>
        <p:grpSpPr>
          <a:xfrm>
            <a:off x="234436" y="1771022"/>
            <a:ext cx="3940723" cy="3278597"/>
            <a:chOff x="3410" y="8138079"/>
            <a:chExt cx="4955459" cy="4122836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41F91B4-BC39-4633-862D-1019A7C96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3282" y="8240885"/>
              <a:ext cx="0" cy="402003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B50F4B2-6F5E-4879-8D5E-9924969414A8}"/>
                </a:ext>
              </a:extLst>
            </p:cNvPr>
            <p:cNvCxnSpPr>
              <a:cxnSpLocks/>
            </p:cNvCxnSpPr>
            <p:nvPr/>
          </p:nvCxnSpPr>
          <p:spPr>
            <a:xfrm>
              <a:off x="245472" y="10987284"/>
              <a:ext cx="415848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23DCE95-AEFC-4280-8E61-A68C13D718B7}"/>
                </a:ext>
              </a:extLst>
            </p:cNvPr>
            <p:cNvSpPr/>
            <p:nvPr/>
          </p:nvSpPr>
          <p:spPr>
            <a:xfrm>
              <a:off x="2163035" y="10246462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0F8679-E839-4326-BE84-235C23476AEC}"/>
                    </a:ext>
                  </a:extLst>
                </p:cNvPr>
                <p:cNvSpPr txBox="1"/>
                <p:nvPr/>
              </p:nvSpPr>
              <p:spPr>
                <a:xfrm>
                  <a:off x="3602016" y="11072513"/>
                  <a:ext cx="1356853" cy="760593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0F8679-E839-4326-BE84-235C23476A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2016" y="11072513"/>
                  <a:ext cx="1356853" cy="7605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4C69EDC-EFD7-44C7-BF57-EF64B3835DB6}"/>
                    </a:ext>
                  </a:extLst>
                </p:cNvPr>
                <p:cNvSpPr txBox="1"/>
                <p:nvPr/>
              </p:nvSpPr>
              <p:spPr>
                <a:xfrm>
                  <a:off x="3410" y="8138079"/>
                  <a:ext cx="1356853" cy="707886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4C69EDC-EFD7-44C7-BF57-EF64B3835D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" y="8138079"/>
                  <a:ext cx="1356853" cy="707886"/>
                </a:xfrm>
                <a:prstGeom prst="rect">
                  <a:avLst/>
                </a:prstGeom>
                <a:blipFill>
                  <a:blip r:embed="rId6"/>
                  <a:stretch>
                    <a:fillRect b="-11957"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A4C07E9-6BF2-4DEF-BDBC-C53358AF436B}"/>
                </a:ext>
              </a:extLst>
            </p:cNvPr>
            <p:cNvSpPr/>
            <p:nvPr/>
          </p:nvSpPr>
          <p:spPr>
            <a:xfrm>
              <a:off x="1845742" y="9826097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3CD5DE1-63C6-49FF-9907-1E00FABF6CE3}"/>
                </a:ext>
              </a:extLst>
            </p:cNvPr>
            <p:cNvSpPr/>
            <p:nvPr/>
          </p:nvSpPr>
          <p:spPr>
            <a:xfrm>
              <a:off x="1445110" y="9772035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BE166B4-3A77-4115-9FC7-4ACC77AA8CD1}"/>
                </a:ext>
              </a:extLst>
            </p:cNvPr>
            <p:cNvSpPr/>
            <p:nvPr/>
          </p:nvSpPr>
          <p:spPr>
            <a:xfrm>
              <a:off x="1697110" y="9414126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B387E93-D39E-48BA-B629-920066787461}"/>
                </a:ext>
              </a:extLst>
            </p:cNvPr>
            <p:cNvGrpSpPr/>
            <p:nvPr/>
          </p:nvGrpSpPr>
          <p:grpSpPr>
            <a:xfrm>
              <a:off x="2623597" y="8431667"/>
              <a:ext cx="211911" cy="243786"/>
              <a:chOff x="4131601" y="2884249"/>
              <a:chExt cx="171830" cy="197676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1F18568F-6756-49C3-99A1-6B54EFFDF5BA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C45A9512-8563-430E-9057-BF91B51BA7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7B4CEDA-CD0F-42C1-81F0-DD8D86711159}"/>
                </a:ext>
              </a:extLst>
            </p:cNvPr>
            <p:cNvGrpSpPr/>
            <p:nvPr/>
          </p:nvGrpSpPr>
          <p:grpSpPr>
            <a:xfrm>
              <a:off x="2948660" y="8431667"/>
              <a:ext cx="211911" cy="243786"/>
              <a:chOff x="4131601" y="2884249"/>
              <a:chExt cx="171830" cy="197676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CC9B5406-2689-431F-94E0-8DFE60605F71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F7165A0-46C0-4D0E-AD96-880C40A304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A3EB549-47D8-422F-96A3-7435915D7F85}"/>
                </a:ext>
              </a:extLst>
            </p:cNvPr>
            <p:cNvGrpSpPr/>
            <p:nvPr/>
          </p:nvGrpSpPr>
          <p:grpSpPr>
            <a:xfrm>
              <a:off x="2827202" y="8823159"/>
              <a:ext cx="211911" cy="243786"/>
              <a:chOff x="4131601" y="2884249"/>
              <a:chExt cx="171830" cy="197676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E7C777CD-B669-493F-87EE-84097120FC07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32CF0E0-CBD4-4C4D-97E1-72C712082C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5372334-FB3A-457F-B591-E14B09913341}"/>
                </a:ext>
              </a:extLst>
            </p:cNvPr>
            <p:cNvGrpSpPr/>
            <p:nvPr/>
          </p:nvGrpSpPr>
          <p:grpSpPr>
            <a:xfrm>
              <a:off x="3152265" y="8823159"/>
              <a:ext cx="211911" cy="243786"/>
              <a:chOff x="4131601" y="2884249"/>
              <a:chExt cx="171830" cy="197676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68774568-8D5B-41E3-BABB-9A4A9BB1C161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930D3B4-7D95-4A19-9B79-D6BE7B3F17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1A69727E-511B-4ACF-B762-E5527D719DC7}"/>
                </a:ext>
              </a:extLst>
            </p:cNvPr>
            <p:cNvSpPr/>
            <p:nvPr/>
          </p:nvSpPr>
          <p:spPr>
            <a:xfrm>
              <a:off x="3304835" y="9951080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8938CE75-33F5-472E-A368-AB140BCB29BA}"/>
                </a:ext>
              </a:extLst>
            </p:cNvPr>
            <p:cNvSpPr/>
            <p:nvPr/>
          </p:nvSpPr>
          <p:spPr>
            <a:xfrm>
              <a:off x="3460620" y="10427169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D8256DDD-6A87-4DB9-8C32-D51363B962A6}"/>
                </a:ext>
              </a:extLst>
            </p:cNvPr>
            <p:cNvSpPr/>
            <p:nvPr/>
          </p:nvSpPr>
          <p:spPr>
            <a:xfrm>
              <a:off x="3997651" y="10376570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FF49B67C-00EA-4247-AC07-CD3D075A5043}"/>
                </a:ext>
              </a:extLst>
            </p:cNvPr>
            <p:cNvSpPr/>
            <p:nvPr/>
          </p:nvSpPr>
          <p:spPr>
            <a:xfrm>
              <a:off x="3856255" y="9502254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016031A-2E85-40A7-AC72-552BB3E7BC09}"/>
              </a:ext>
            </a:extLst>
          </p:cNvPr>
          <p:cNvGrpSpPr/>
          <p:nvPr/>
        </p:nvGrpSpPr>
        <p:grpSpPr>
          <a:xfrm>
            <a:off x="4396400" y="1745171"/>
            <a:ext cx="3940723" cy="3278597"/>
            <a:chOff x="3410" y="8138079"/>
            <a:chExt cx="4955459" cy="4122836"/>
          </a:xfrm>
        </p:grpSpPr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1C33B71-3833-4389-B4E4-FF3F05C56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3282" y="8240885"/>
              <a:ext cx="0" cy="402003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BBEF87E3-77A2-45AB-BBB7-7E92CD5BE231}"/>
                </a:ext>
              </a:extLst>
            </p:cNvPr>
            <p:cNvCxnSpPr>
              <a:cxnSpLocks/>
            </p:cNvCxnSpPr>
            <p:nvPr/>
          </p:nvCxnSpPr>
          <p:spPr>
            <a:xfrm>
              <a:off x="245472" y="10987284"/>
              <a:ext cx="415848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24131CA-F1C4-4B4E-9BB9-6F8A343B4287}"/>
                </a:ext>
              </a:extLst>
            </p:cNvPr>
            <p:cNvSpPr/>
            <p:nvPr/>
          </p:nvSpPr>
          <p:spPr>
            <a:xfrm>
              <a:off x="2163035" y="10246462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40D8D57A-FDD6-4673-908A-05DBF2430C68}"/>
                    </a:ext>
                  </a:extLst>
                </p:cNvPr>
                <p:cNvSpPr txBox="1"/>
                <p:nvPr/>
              </p:nvSpPr>
              <p:spPr>
                <a:xfrm>
                  <a:off x="3602016" y="11072513"/>
                  <a:ext cx="1356853" cy="760593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40D8D57A-FDD6-4673-908A-05DBF2430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2016" y="11072513"/>
                  <a:ext cx="1356853" cy="7605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E22930D9-3773-460A-AB2A-2F824603F496}"/>
                    </a:ext>
                  </a:extLst>
                </p:cNvPr>
                <p:cNvSpPr txBox="1"/>
                <p:nvPr/>
              </p:nvSpPr>
              <p:spPr>
                <a:xfrm>
                  <a:off x="3410" y="8138079"/>
                  <a:ext cx="1356853" cy="707886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E22930D9-3773-460A-AB2A-2F824603F4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" y="8138079"/>
                  <a:ext cx="1356853" cy="707886"/>
                </a:xfrm>
                <a:prstGeom prst="rect">
                  <a:avLst/>
                </a:prstGeom>
                <a:blipFill>
                  <a:blip r:embed="rId8"/>
                  <a:stretch>
                    <a:fillRect b="-11828"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4A4168F-CC72-47DA-BA5E-79538DBEC047}"/>
                </a:ext>
              </a:extLst>
            </p:cNvPr>
            <p:cNvSpPr/>
            <p:nvPr/>
          </p:nvSpPr>
          <p:spPr>
            <a:xfrm>
              <a:off x="1845742" y="9826097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7E4D86B-45C0-4FC9-9A11-7CD940F4EDC4}"/>
                </a:ext>
              </a:extLst>
            </p:cNvPr>
            <p:cNvSpPr/>
            <p:nvPr/>
          </p:nvSpPr>
          <p:spPr>
            <a:xfrm>
              <a:off x="1445110" y="9772035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F41A218-2782-40CB-A6AF-9BDB7A05179C}"/>
                </a:ext>
              </a:extLst>
            </p:cNvPr>
            <p:cNvSpPr/>
            <p:nvPr/>
          </p:nvSpPr>
          <p:spPr>
            <a:xfrm>
              <a:off x="1697110" y="9414126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F943BD68-4D70-4B24-B438-2C2E43CC4723}"/>
                </a:ext>
              </a:extLst>
            </p:cNvPr>
            <p:cNvGrpSpPr/>
            <p:nvPr/>
          </p:nvGrpSpPr>
          <p:grpSpPr>
            <a:xfrm>
              <a:off x="2623597" y="8431667"/>
              <a:ext cx="211911" cy="243786"/>
              <a:chOff x="4131601" y="2884249"/>
              <a:chExt cx="171830" cy="197676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F99B6D84-C3B6-4767-92AC-A8CE730CAE7C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41DB48D0-F53E-4654-A592-1EB8049777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25C78E8-F791-4E29-89D5-8683B8A150FD}"/>
                </a:ext>
              </a:extLst>
            </p:cNvPr>
            <p:cNvGrpSpPr/>
            <p:nvPr/>
          </p:nvGrpSpPr>
          <p:grpSpPr>
            <a:xfrm>
              <a:off x="2948660" y="8431667"/>
              <a:ext cx="211911" cy="243786"/>
              <a:chOff x="4131601" y="2884249"/>
              <a:chExt cx="171830" cy="197676"/>
            </a:xfrm>
          </p:grpSpPr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CDC77064-6C88-44A2-9F31-FBED5ADDD087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1DF4C53-3D85-4EF9-8274-1E3141EF9F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054C9FE-37A4-423B-B989-713D1E7D3FA5}"/>
                </a:ext>
              </a:extLst>
            </p:cNvPr>
            <p:cNvGrpSpPr/>
            <p:nvPr/>
          </p:nvGrpSpPr>
          <p:grpSpPr>
            <a:xfrm>
              <a:off x="2827202" y="8823159"/>
              <a:ext cx="211911" cy="243786"/>
              <a:chOff x="4131601" y="2884249"/>
              <a:chExt cx="171830" cy="197676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44F7E26-F8DF-4392-8601-381406F0079C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767FFF74-3DF1-43BD-85DB-DEE5EE458C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B1C3BAB9-0EB7-4BF3-9397-1ABC6A622623}"/>
                </a:ext>
              </a:extLst>
            </p:cNvPr>
            <p:cNvGrpSpPr/>
            <p:nvPr/>
          </p:nvGrpSpPr>
          <p:grpSpPr>
            <a:xfrm>
              <a:off x="3152265" y="8823159"/>
              <a:ext cx="211911" cy="243786"/>
              <a:chOff x="4131601" y="2884249"/>
              <a:chExt cx="171830" cy="197676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7A735E2-90B6-4D6D-A926-B5B4694E9CDC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5AC85EAC-FF99-4B82-83EF-3B4F65C529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Isosceles Triangle 110">
              <a:extLst>
                <a:ext uri="{FF2B5EF4-FFF2-40B4-BE49-F238E27FC236}">
                  <a16:creationId xmlns:a16="http://schemas.microsoft.com/office/drawing/2014/main" id="{B6BCEA30-C119-4BBA-A13F-F76CF11AF3B8}"/>
                </a:ext>
              </a:extLst>
            </p:cNvPr>
            <p:cNvSpPr/>
            <p:nvPr/>
          </p:nvSpPr>
          <p:spPr>
            <a:xfrm>
              <a:off x="3304835" y="9951080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BBD33CFA-688F-498B-9A75-F9AE3C05FCC5}"/>
                </a:ext>
              </a:extLst>
            </p:cNvPr>
            <p:cNvSpPr/>
            <p:nvPr/>
          </p:nvSpPr>
          <p:spPr>
            <a:xfrm>
              <a:off x="3460620" y="10427169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13" name="Isosceles Triangle 112">
              <a:extLst>
                <a:ext uri="{FF2B5EF4-FFF2-40B4-BE49-F238E27FC236}">
                  <a16:creationId xmlns:a16="http://schemas.microsoft.com/office/drawing/2014/main" id="{88A85591-69F1-4304-A02D-02E47AF74528}"/>
                </a:ext>
              </a:extLst>
            </p:cNvPr>
            <p:cNvSpPr/>
            <p:nvPr/>
          </p:nvSpPr>
          <p:spPr>
            <a:xfrm>
              <a:off x="3997651" y="10376570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14" name="Isosceles Triangle 113">
              <a:extLst>
                <a:ext uri="{FF2B5EF4-FFF2-40B4-BE49-F238E27FC236}">
                  <a16:creationId xmlns:a16="http://schemas.microsoft.com/office/drawing/2014/main" id="{CF7C1D61-80D3-4040-84E7-13C70038D1E4}"/>
                </a:ext>
              </a:extLst>
            </p:cNvPr>
            <p:cNvSpPr/>
            <p:nvPr/>
          </p:nvSpPr>
          <p:spPr>
            <a:xfrm>
              <a:off x="3856255" y="9502254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CB145CB-F891-469A-8984-D034C74895A1}"/>
              </a:ext>
            </a:extLst>
          </p:cNvPr>
          <p:cNvGrpSpPr/>
          <p:nvPr/>
        </p:nvGrpSpPr>
        <p:grpSpPr>
          <a:xfrm>
            <a:off x="8517551" y="1771022"/>
            <a:ext cx="3940723" cy="3278597"/>
            <a:chOff x="3410" y="8138079"/>
            <a:chExt cx="4955459" cy="4122836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EE719D82-7CA2-4CB9-A909-018C462552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3282" y="8240885"/>
              <a:ext cx="0" cy="402003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6733133D-40AF-4127-8B0F-F1610DF95EFF}"/>
                </a:ext>
              </a:extLst>
            </p:cNvPr>
            <p:cNvCxnSpPr>
              <a:cxnSpLocks/>
            </p:cNvCxnSpPr>
            <p:nvPr/>
          </p:nvCxnSpPr>
          <p:spPr>
            <a:xfrm>
              <a:off x="245472" y="10987284"/>
              <a:ext cx="415848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D0CC5D5A-B722-4389-8CA0-AE8F83E1433D}"/>
                </a:ext>
              </a:extLst>
            </p:cNvPr>
            <p:cNvSpPr/>
            <p:nvPr/>
          </p:nvSpPr>
          <p:spPr>
            <a:xfrm>
              <a:off x="2163035" y="10246462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1897933D-3A45-4851-9ED0-4E8996BC6479}"/>
                    </a:ext>
                  </a:extLst>
                </p:cNvPr>
                <p:cNvSpPr txBox="1"/>
                <p:nvPr/>
              </p:nvSpPr>
              <p:spPr>
                <a:xfrm>
                  <a:off x="3602016" y="11072513"/>
                  <a:ext cx="1356853" cy="760593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1897933D-3A45-4851-9ED0-4E8996BC6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2016" y="11072513"/>
                  <a:ext cx="1356853" cy="7605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E104FE52-5760-4CD5-AF89-8E4093FE5DB0}"/>
                    </a:ext>
                  </a:extLst>
                </p:cNvPr>
                <p:cNvSpPr txBox="1"/>
                <p:nvPr/>
              </p:nvSpPr>
              <p:spPr>
                <a:xfrm>
                  <a:off x="3410" y="8138079"/>
                  <a:ext cx="1356853" cy="707886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E104FE52-5760-4CD5-AF89-8E4093FE5D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" y="8138079"/>
                  <a:ext cx="1356853" cy="707886"/>
                </a:xfrm>
                <a:prstGeom prst="rect">
                  <a:avLst/>
                </a:prstGeom>
                <a:blipFill>
                  <a:blip r:embed="rId10"/>
                  <a:stretch>
                    <a:fillRect b="-11957"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623224BD-0B2C-4EA1-8C0E-4609FB6A0C83}"/>
                </a:ext>
              </a:extLst>
            </p:cNvPr>
            <p:cNvSpPr/>
            <p:nvPr/>
          </p:nvSpPr>
          <p:spPr>
            <a:xfrm>
              <a:off x="1845742" y="9826097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ECE6431-EC24-4005-93A4-96ABA07F17B4}"/>
                </a:ext>
              </a:extLst>
            </p:cNvPr>
            <p:cNvSpPr/>
            <p:nvPr/>
          </p:nvSpPr>
          <p:spPr>
            <a:xfrm>
              <a:off x="1445110" y="9772035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C820DFD-568C-44F8-8CF1-AD91CEB87A4D}"/>
                </a:ext>
              </a:extLst>
            </p:cNvPr>
            <p:cNvSpPr/>
            <p:nvPr/>
          </p:nvSpPr>
          <p:spPr>
            <a:xfrm>
              <a:off x="1697110" y="9414126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3B54BB82-E467-4315-A8FE-3F6FCE69531D}"/>
                </a:ext>
              </a:extLst>
            </p:cNvPr>
            <p:cNvGrpSpPr/>
            <p:nvPr/>
          </p:nvGrpSpPr>
          <p:grpSpPr>
            <a:xfrm>
              <a:off x="2623597" y="8431667"/>
              <a:ext cx="211911" cy="243786"/>
              <a:chOff x="4131601" y="2884249"/>
              <a:chExt cx="171830" cy="197676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86AF1C4A-265E-4636-98FC-EFD911BBB591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4736E83E-9992-4946-A39F-D426F9B213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44F39A-8DF4-4234-827B-5EE1C1C3C48B}"/>
                </a:ext>
              </a:extLst>
            </p:cNvPr>
            <p:cNvGrpSpPr/>
            <p:nvPr/>
          </p:nvGrpSpPr>
          <p:grpSpPr>
            <a:xfrm>
              <a:off x="2948660" y="8431667"/>
              <a:ext cx="211911" cy="243786"/>
              <a:chOff x="4131601" y="2884249"/>
              <a:chExt cx="171830" cy="197676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9AA07C7-DB02-4017-8B99-DD19BE731374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F226477C-1A7E-4D7C-A169-080465ACF1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37D21D48-FB50-4841-ADE0-C36889D6B223}"/>
                </a:ext>
              </a:extLst>
            </p:cNvPr>
            <p:cNvGrpSpPr/>
            <p:nvPr/>
          </p:nvGrpSpPr>
          <p:grpSpPr>
            <a:xfrm>
              <a:off x="2827202" y="8823159"/>
              <a:ext cx="211911" cy="243786"/>
              <a:chOff x="4131601" y="2884249"/>
              <a:chExt cx="171830" cy="197676"/>
            </a:xfrm>
          </p:grpSpPr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6C368CA5-5076-4BBF-897E-9CC79E281629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0E80B46-9C9F-4FF1-8F3C-6189BF8235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6C030A0-E86E-4675-8A8C-10EBE924C16E}"/>
                </a:ext>
              </a:extLst>
            </p:cNvPr>
            <p:cNvGrpSpPr/>
            <p:nvPr/>
          </p:nvGrpSpPr>
          <p:grpSpPr>
            <a:xfrm>
              <a:off x="3152265" y="8823159"/>
              <a:ext cx="211911" cy="243786"/>
              <a:chOff x="4131601" y="2884249"/>
              <a:chExt cx="171830" cy="197676"/>
            </a:xfrm>
          </p:grpSpPr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B39874D7-3F66-4699-A949-D83BF4364C37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83D62FFA-39DF-46D6-8A7C-39E78F74BA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Isosceles Triangle 135">
              <a:extLst>
                <a:ext uri="{FF2B5EF4-FFF2-40B4-BE49-F238E27FC236}">
                  <a16:creationId xmlns:a16="http://schemas.microsoft.com/office/drawing/2014/main" id="{762B3022-2DA3-4339-8372-690F9F95D1F8}"/>
                </a:ext>
              </a:extLst>
            </p:cNvPr>
            <p:cNvSpPr/>
            <p:nvPr/>
          </p:nvSpPr>
          <p:spPr>
            <a:xfrm>
              <a:off x="3304835" y="9951080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37" name="Isosceles Triangle 136">
              <a:extLst>
                <a:ext uri="{FF2B5EF4-FFF2-40B4-BE49-F238E27FC236}">
                  <a16:creationId xmlns:a16="http://schemas.microsoft.com/office/drawing/2014/main" id="{2BBE83FF-3CA9-4C7E-9C9A-93AF70586CA3}"/>
                </a:ext>
              </a:extLst>
            </p:cNvPr>
            <p:cNvSpPr/>
            <p:nvPr/>
          </p:nvSpPr>
          <p:spPr>
            <a:xfrm>
              <a:off x="3460620" y="10427169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365E3640-7214-42CF-94C9-EC507B5A098E}"/>
                </a:ext>
              </a:extLst>
            </p:cNvPr>
            <p:cNvSpPr/>
            <p:nvPr/>
          </p:nvSpPr>
          <p:spPr>
            <a:xfrm>
              <a:off x="3997651" y="10376570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0C41219E-505F-4697-AB0C-2BD639A627C3}"/>
                </a:ext>
              </a:extLst>
            </p:cNvPr>
            <p:cNvSpPr/>
            <p:nvPr/>
          </p:nvSpPr>
          <p:spPr>
            <a:xfrm>
              <a:off x="3856255" y="9502254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5C14FEB2-4AA6-48CF-A639-A42E23819A8B}"/>
              </a:ext>
            </a:extLst>
          </p:cNvPr>
          <p:cNvCxnSpPr>
            <a:cxnSpLocks/>
          </p:cNvCxnSpPr>
          <p:nvPr/>
        </p:nvCxnSpPr>
        <p:spPr>
          <a:xfrm flipV="1">
            <a:off x="9673096" y="1745171"/>
            <a:ext cx="2725381" cy="258074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3F1D106-98C7-49EE-AF2E-EF04FD3EEB86}"/>
                  </a:ext>
                </a:extLst>
              </p:cNvPr>
              <p:cNvSpPr txBox="1"/>
              <p:nvPr/>
            </p:nvSpPr>
            <p:spPr>
              <a:xfrm>
                <a:off x="426931" y="5309126"/>
                <a:ext cx="3627841" cy="148797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𝑭𝒓𝒐𝒏𝒕𝒊</m:t>
                      </m:r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è</m:t>
                      </m:r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𝒓𝒆</m:t>
                      </m:r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fr-CA" sz="40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  <m:sub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  <m:sub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p>
                        <m:sSupPr>
                          <m:ctrlP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3F1D106-98C7-49EE-AF2E-EF04FD3EE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31" y="5309126"/>
                <a:ext cx="3627841" cy="14879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DD064B3B-908D-4BBB-B1FE-C4731E60F904}"/>
                  </a:ext>
                </a:extLst>
              </p:cNvPr>
              <p:cNvSpPr txBox="1"/>
              <p:nvPr/>
            </p:nvSpPr>
            <p:spPr>
              <a:xfrm>
                <a:off x="4545444" y="5329322"/>
                <a:ext cx="3627841" cy="148797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𝑭𝒓𝒐𝒏𝒕𝒊</m:t>
                      </m:r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è</m:t>
                      </m:r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𝒓𝒆</m:t>
                      </m:r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fr-CA" sz="40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  <m:sub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fr-CA" sz="4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  <m:sub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p>
                        <m:sSupPr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DD064B3B-908D-4BBB-B1FE-C4731E60F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44" y="5329322"/>
                <a:ext cx="3627841" cy="14879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418D1F7-9998-49FD-8F7B-11BA9D292B03}"/>
                  </a:ext>
                </a:extLst>
              </p:cNvPr>
              <p:cNvSpPr txBox="1"/>
              <p:nvPr/>
            </p:nvSpPr>
            <p:spPr>
              <a:xfrm>
                <a:off x="8710046" y="5276679"/>
                <a:ext cx="3447934" cy="148797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𝑭𝒓𝒐𝒏𝒕𝒊</m:t>
                      </m:r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è</m:t>
                      </m:r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𝒓𝒆</m:t>
                      </m:r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fr-CA" sz="40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  <m:sub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fr-CA" sz="4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  <m:sub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p>
                        <m:sSupPr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418D1F7-9998-49FD-8F7B-11BA9D292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046" y="5276679"/>
                <a:ext cx="3447934" cy="14879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8" name="TextBox 187">
            <a:extLst>
              <a:ext uri="{FF2B5EF4-FFF2-40B4-BE49-F238E27FC236}">
                <a16:creationId xmlns:a16="http://schemas.microsoft.com/office/drawing/2014/main" id="{00F880C0-EA94-44B3-B961-799A717E6554}"/>
              </a:ext>
            </a:extLst>
          </p:cNvPr>
          <p:cNvSpPr txBox="1"/>
          <p:nvPr/>
        </p:nvSpPr>
        <p:spPr>
          <a:xfrm>
            <a:off x="4" y="7289537"/>
            <a:ext cx="12191996" cy="378565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Pour classer un nouvel exemplaire…: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On calcule la Classe choisie pour chaque </a:t>
            </a:r>
            <a:br>
              <a:rPr lang="fr-CA" sz="4000" dirty="0"/>
            </a:br>
            <a:r>
              <a:rPr lang="fr-CA" sz="4000" dirty="0"/>
              <a:t>classifieur binaire.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On additionne le nombre de votes pour chaque classe.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La classe ayant le plus de votes l’emporte.</a:t>
            </a:r>
            <a:endParaRPr lang="fr-CA" sz="3600" dirty="0"/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8D294065-73DF-446A-947C-C3A2D6D718B4}"/>
              </a:ext>
            </a:extLst>
          </p:cNvPr>
          <p:cNvCxnSpPr>
            <a:cxnSpLocks/>
          </p:cNvCxnSpPr>
          <p:nvPr/>
        </p:nvCxnSpPr>
        <p:spPr>
          <a:xfrm flipH="1" flipV="1">
            <a:off x="1031312" y="1771022"/>
            <a:ext cx="1724124" cy="2977476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154980F6-511A-4B3C-9FB4-19599F384BAB}"/>
              </a:ext>
            </a:extLst>
          </p:cNvPr>
          <p:cNvCxnSpPr>
            <a:cxnSpLocks/>
          </p:cNvCxnSpPr>
          <p:nvPr/>
        </p:nvCxnSpPr>
        <p:spPr>
          <a:xfrm flipH="1" flipV="1">
            <a:off x="1793863" y="1126422"/>
            <a:ext cx="1780595" cy="2963336"/>
          </a:xfrm>
          <a:prstGeom prst="line">
            <a:avLst/>
          </a:prstGeom>
          <a:ln w="571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B9E27451-971D-4B95-948D-6BC49D9B2CB3}"/>
              </a:ext>
            </a:extLst>
          </p:cNvPr>
          <p:cNvCxnSpPr>
            <a:cxnSpLocks/>
          </p:cNvCxnSpPr>
          <p:nvPr/>
        </p:nvCxnSpPr>
        <p:spPr>
          <a:xfrm flipH="1" flipV="1">
            <a:off x="5357721" y="1438898"/>
            <a:ext cx="1277634" cy="3023953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5C32CCE6-8B7C-4BAF-A4A1-10C12A35F3CA}"/>
              </a:ext>
            </a:extLst>
          </p:cNvPr>
          <p:cNvCxnSpPr>
            <a:cxnSpLocks/>
          </p:cNvCxnSpPr>
          <p:nvPr/>
        </p:nvCxnSpPr>
        <p:spPr>
          <a:xfrm flipV="1">
            <a:off x="10422386" y="2395451"/>
            <a:ext cx="1860230" cy="1741710"/>
          </a:xfrm>
          <a:prstGeom prst="line">
            <a:avLst/>
          </a:prstGeom>
          <a:ln w="571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594C1287-1DAB-48ED-AD9A-4123455D825E}"/>
              </a:ext>
            </a:extLst>
          </p:cNvPr>
          <p:cNvCxnSpPr>
            <a:cxnSpLocks/>
          </p:cNvCxnSpPr>
          <p:nvPr/>
        </p:nvCxnSpPr>
        <p:spPr>
          <a:xfrm flipV="1">
            <a:off x="9705399" y="1977438"/>
            <a:ext cx="1860230" cy="1741710"/>
          </a:xfrm>
          <a:prstGeom prst="line">
            <a:avLst/>
          </a:prstGeom>
          <a:ln w="571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2DB3A314-0CBB-4D23-8303-22ADF6C444B6}"/>
              </a:ext>
            </a:extLst>
          </p:cNvPr>
          <p:cNvCxnSpPr>
            <a:cxnSpLocks/>
          </p:cNvCxnSpPr>
          <p:nvPr/>
        </p:nvCxnSpPr>
        <p:spPr>
          <a:xfrm flipH="1" flipV="1">
            <a:off x="6176801" y="1114981"/>
            <a:ext cx="1277634" cy="3023953"/>
          </a:xfrm>
          <a:prstGeom prst="line">
            <a:avLst/>
          </a:prstGeom>
          <a:ln w="571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439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MACHINES À VECTEURS DE SUPPORT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0" y="-1"/>
                <a:ext cx="12192000" cy="1058238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Les points qui apparaissent directement sur les droites en pointillés sont appelés « </a:t>
                </a:r>
                <a:r>
                  <a:rPr lang="fr-CA" sz="4000" b="1" dirty="0"/>
                  <a:t>vecteurs de support</a:t>
                </a:r>
                <a:r>
                  <a:rPr lang="fr-CA" sz="4000" dirty="0"/>
                  <a:t> ».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La droite qui correspond à la frontière au centre correspond à la médiane des deux droites pointillées;</a:t>
                </a:r>
              </a:p>
              <a:p>
                <a:endParaRPr lang="fr-CA" sz="4000" dirty="0"/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Cette droite a pour équation: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fr-CA" sz="4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4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4000" b="1" i="1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fr-CA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CA" sz="40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La distance entre la frontière centrale et le point positif le plus proche est appelé « d</a:t>
                </a:r>
                <a:r>
                  <a:rPr lang="fr-CA" sz="4000" baseline="30000" dirty="0"/>
                  <a:t>+</a:t>
                </a:r>
                <a:r>
                  <a:rPr lang="fr-CA" sz="4000" dirty="0"/>
                  <a:t> ».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La distance entre la frontière centrale et le point négatif le plus proche est appelé « d</a:t>
                </a:r>
                <a:r>
                  <a:rPr lang="fr-CA" sz="4000" baseline="30000" dirty="0"/>
                  <a:t>-</a:t>
                </a:r>
                <a:r>
                  <a:rPr lang="fr-CA" sz="4000" dirty="0"/>
                  <a:t> ».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La largeur totale correspondant à « d</a:t>
                </a:r>
                <a:r>
                  <a:rPr lang="fr-CA" sz="4000" baseline="30000" dirty="0"/>
                  <a:t>+</a:t>
                </a:r>
                <a:r>
                  <a:rPr lang="fr-CA" sz="4000" dirty="0"/>
                  <a:t> + d</a:t>
                </a:r>
                <a:r>
                  <a:rPr lang="fr-CA" sz="4000" baseline="30000" dirty="0"/>
                  <a:t>-</a:t>
                </a:r>
                <a:r>
                  <a:rPr lang="fr-CA" sz="4000" dirty="0"/>
                  <a:t> » est appelée </a:t>
                </a:r>
                <a:br>
                  <a:rPr lang="fr-CA" sz="4000" dirty="0"/>
                </a:br>
                <a:r>
                  <a:rPr lang="fr-CA" sz="4000" dirty="0"/>
                  <a:t>la « </a:t>
                </a:r>
                <a:r>
                  <a:rPr lang="fr-CA" sz="4000" b="1" dirty="0"/>
                  <a:t>marge</a:t>
                </a:r>
                <a:r>
                  <a:rPr lang="fr-CA" sz="4000" dirty="0"/>
                  <a:t> » (notée « d »).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"/>
                <a:ext cx="12192000" cy="10582384"/>
              </a:xfrm>
              <a:prstGeom prst="rect">
                <a:avLst/>
              </a:prstGeom>
              <a:blipFill>
                <a:blip r:embed="rId3"/>
                <a:stretch>
                  <a:fillRect l="-1750" t="-1037" r="-2150" b="-1498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51878C1-A3AF-4DEB-92AA-4812C940BDB0}"/>
              </a:ext>
            </a:extLst>
          </p:cNvPr>
          <p:cNvCxnSpPr>
            <a:cxnSpLocks/>
          </p:cNvCxnSpPr>
          <p:nvPr/>
        </p:nvCxnSpPr>
        <p:spPr>
          <a:xfrm flipV="1">
            <a:off x="2611101" y="11969662"/>
            <a:ext cx="0" cy="40200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7008BE9-E962-45B2-BBE4-CBCE67285930}"/>
              </a:ext>
            </a:extLst>
          </p:cNvPr>
          <p:cNvCxnSpPr>
            <a:cxnSpLocks/>
          </p:cNvCxnSpPr>
          <p:nvPr/>
        </p:nvCxnSpPr>
        <p:spPr>
          <a:xfrm>
            <a:off x="1673291" y="14716061"/>
            <a:ext cx="4158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F646153C-8DEA-47B5-A7FF-9F72DB643A37}"/>
              </a:ext>
            </a:extLst>
          </p:cNvPr>
          <p:cNvSpPr/>
          <p:nvPr/>
        </p:nvSpPr>
        <p:spPr>
          <a:xfrm>
            <a:off x="2889439" y="13251919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0E6640-E400-46E2-A80A-21EBA1E1CFFB}"/>
                  </a:ext>
                </a:extLst>
              </p:cNvPr>
              <p:cNvSpPr txBox="1"/>
              <p:nvPr/>
            </p:nvSpPr>
            <p:spPr>
              <a:xfrm>
                <a:off x="5029835" y="14801290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0E6640-E400-46E2-A80A-21EBA1E1C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35" y="14801290"/>
                <a:ext cx="1356853" cy="760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AF3E991-8B76-4B0E-BD38-CD060F9A912B}"/>
                  </a:ext>
                </a:extLst>
              </p:cNvPr>
              <p:cNvSpPr txBox="1"/>
              <p:nvPr/>
            </p:nvSpPr>
            <p:spPr>
              <a:xfrm>
                <a:off x="1431229" y="11866856"/>
                <a:ext cx="135685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AF3E991-8B76-4B0E-BD38-CD060F9A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229" y="11866856"/>
                <a:ext cx="1356853" cy="733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83FBD8F3-44D4-481B-A7E4-CB3397E79958}"/>
              </a:ext>
            </a:extLst>
          </p:cNvPr>
          <p:cNvSpPr/>
          <p:nvPr/>
        </p:nvSpPr>
        <p:spPr>
          <a:xfrm>
            <a:off x="3543481" y="14197211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DFF62C1-6362-4903-A397-134322B41A11}"/>
              </a:ext>
            </a:extLst>
          </p:cNvPr>
          <p:cNvSpPr/>
          <p:nvPr/>
        </p:nvSpPr>
        <p:spPr>
          <a:xfrm>
            <a:off x="3043083" y="13799327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09181A1-38C8-4ACD-9710-8FFBE9DA05D4}"/>
              </a:ext>
            </a:extLst>
          </p:cNvPr>
          <p:cNvSpPr/>
          <p:nvPr/>
        </p:nvSpPr>
        <p:spPr>
          <a:xfrm>
            <a:off x="2744389" y="1410505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EC456FD-BD5C-4AF4-84CA-0F0D5AD0F6A0}"/>
              </a:ext>
            </a:extLst>
          </p:cNvPr>
          <p:cNvGrpSpPr/>
          <p:nvPr/>
        </p:nvGrpSpPr>
        <p:grpSpPr>
          <a:xfrm>
            <a:off x="3809763" y="12506087"/>
            <a:ext cx="211911" cy="243786"/>
            <a:chOff x="4131601" y="2884249"/>
            <a:chExt cx="171830" cy="19767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7DC83EF-42FD-45E5-88C7-3357D356B72F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A59613B-6A03-4D18-8DDA-1768F95E15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DF1B599-9A31-4E34-BC03-0A1165B4AE3B}"/>
              </a:ext>
            </a:extLst>
          </p:cNvPr>
          <p:cNvGrpSpPr/>
          <p:nvPr/>
        </p:nvGrpSpPr>
        <p:grpSpPr>
          <a:xfrm>
            <a:off x="4111289" y="13418226"/>
            <a:ext cx="211911" cy="243786"/>
            <a:chOff x="4131601" y="2884249"/>
            <a:chExt cx="171830" cy="197676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95838D3-7BCD-440A-94F8-48F43CB03183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A65FBEB-ED3D-4A09-8949-278F0CF7F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B18C0CB-A7F0-406E-8D8F-FB37D3465553}"/>
              </a:ext>
            </a:extLst>
          </p:cNvPr>
          <p:cNvGrpSpPr/>
          <p:nvPr/>
        </p:nvGrpSpPr>
        <p:grpSpPr>
          <a:xfrm>
            <a:off x="4386831" y="12877088"/>
            <a:ext cx="211911" cy="243786"/>
            <a:chOff x="4131601" y="2884249"/>
            <a:chExt cx="171830" cy="197676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468EB6C-A576-4D57-A78B-95E6B9BDCD4B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D6BC7C5-6189-45A0-A2AD-3B8A97B1F4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590E46A-F081-4389-B381-9CED60C7F93B}"/>
              </a:ext>
            </a:extLst>
          </p:cNvPr>
          <p:cNvGrpSpPr/>
          <p:nvPr/>
        </p:nvGrpSpPr>
        <p:grpSpPr>
          <a:xfrm>
            <a:off x="4666032" y="13602134"/>
            <a:ext cx="211911" cy="243786"/>
            <a:chOff x="4131601" y="2884249"/>
            <a:chExt cx="171830" cy="197676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220B174-8498-4CCF-805E-CA412B182449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A5A5EC-6585-4EBA-9DF6-10E6A73C07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C9355ED-F18F-4F86-AC07-3D1972A2133A}"/>
              </a:ext>
            </a:extLst>
          </p:cNvPr>
          <p:cNvCxnSpPr>
            <a:cxnSpLocks/>
          </p:cNvCxnSpPr>
          <p:nvPr/>
        </p:nvCxnSpPr>
        <p:spPr>
          <a:xfrm flipH="1" flipV="1">
            <a:off x="2788057" y="12253936"/>
            <a:ext cx="1908615" cy="281578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DED52DB-90DE-48D2-9168-4A199F025C17}"/>
              </a:ext>
            </a:extLst>
          </p:cNvPr>
          <p:cNvCxnSpPr>
            <a:cxnSpLocks/>
          </p:cNvCxnSpPr>
          <p:nvPr/>
        </p:nvCxnSpPr>
        <p:spPr>
          <a:xfrm flipH="1">
            <a:off x="3860856" y="13544357"/>
            <a:ext cx="350532" cy="247075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F1B3FE6-B7A4-4FBB-B784-285B3C695990}"/>
              </a:ext>
            </a:extLst>
          </p:cNvPr>
          <p:cNvCxnSpPr>
            <a:cxnSpLocks/>
          </p:cNvCxnSpPr>
          <p:nvPr/>
        </p:nvCxnSpPr>
        <p:spPr>
          <a:xfrm flipH="1">
            <a:off x="2996389" y="13142780"/>
            <a:ext cx="350532" cy="24707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BB05E52-93E3-45C2-ACC4-7C4CCA5ACB1B}"/>
              </a:ext>
            </a:extLst>
          </p:cNvPr>
          <p:cNvCxnSpPr>
            <a:cxnSpLocks/>
          </p:cNvCxnSpPr>
          <p:nvPr/>
        </p:nvCxnSpPr>
        <p:spPr>
          <a:xfrm flipH="1" flipV="1">
            <a:off x="3191917" y="12055816"/>
            <a:ext cx="1908615" cy="2815782"/>
          </a:xfrm>
          <a:prstGeom prst="line">
            <a:avLst/>
          </a:prstGeom>
          <a:ln w="571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41ED21F-699A-4274-806F-0324996D939C}"/>
              </a:ext>
            </a:extLst>
          </p:cNvPr>
          <p:cNvCxnSpPr>
            <a:cxnSpLocks/>
          </p:cNvCxnSpPr>
          <p:nvPr/>
        </p:nvCxnSpPr>
        <p:spPr>
          <a:xfrm flipH="1" flipV="1">
            <a:off x="2216557" y="12208216"/>
            <a:ext cx="1908615" cy="2815782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624ECD-5223-4C92-B2A1-2AEB600C7A8F}"/>
                  </a:ext>
                </a:extLst>
              </p:cNvPr>
              <p:cNvSpPr txBox="1"/>
              <p:nvPr/>
            </p:nvSpPr>
            <p:spPr>
              <a:xfrm>
                <a:off x="2611101" y="10569479"/>
                <a:ext cx="7135184" cy="669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fr-CA" sz="36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36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36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fr-CA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CA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3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624ECD-5223-4C92-B2A1-2AEB600C7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01" y="10569479"/>
                <a:ext cx="7135184" cy="6694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9B1F0C-8638-4E36-A617-F8ADA2EC6550}"/>
              </a:ext>
            </a:extLst>
          </p:cNvPr>
          <p:cNvCxnSpPr>
            <a:cxnSpLocks/>
          </p:cNvCxnSpPr>
          <p:nvPr/>
        </p:nvCxnSpPr>
        <p:spPr>
          <a:xfrm flipH="1">
            <a:off x="2889439" y="11234610"/>
            <a:ext cx="302478" cy="94057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143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MACHINES À VECTEURS DE SUPPORT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1"/>
            <a:ext cx="12192000" cy="16712267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L’objectif est donc ici de trouver la frontière centrale qui </a:t>
            </a:r>
            <a:r>
              <a:rPr lang="fr-CA" sz="4000" b="1" dirty="0"/>
              <a:t>maximise la marge</a:t>
            </a:r>
            <a:r>
              <a:rPr lang="fr-CA" sz="4000" dirty="0"/>
              <a:t>.</a:t>
            </a:r>
          </a:p>
          <a:p>
            <a:endParaRPr lang="fr-CA" sz="4000" dirty="0"/>
          </a:p>
          <a:p>
            <a:r>
              <a:rPr lang="fr-CA" sz="4000" dirty="0"/>
              <a:t>Or, la marge ainsi que la position de la frontière, ne reposent que sur les vecteurs de supports.</a:t>
            </a:r>
          </a:p>
          <a:p>
            <a:endParaRPr lang="fr-CA" sz="4000" dirty="0"/>
          </a:p>
          <a:p>
            <a:r>
              <a:rPr lang="fr-CA" sz="4000" dirty="0"/>
              <a:t>Si on ne tient compte </a:t>
            </a:r>
            <a:r>
              <a:rPr lang="fr-CA" sz="4000" b="1" dirty="0"/>
              <a:t>que de ce critère</a:t>
            </a:r>
            <a:r>
              <a:rPr lang="fr-CA" sz="4000" dirty="0"/>
              <a:t>, alors l’algorithme s’appelle en fait </a:t>
            </a:r>
            <a:r>
              <a:rPr lang="fr-CA" sz="4000" b="1" dirty="0"/>
              <a:t>classificateur à marge maximal </a:t>
            </a:r>
            <a:r>
              <a:rPr lang="fr-CA" sz="4000" dirty="0"/>
              <a:t>(</a:t>
            </a:r>
            <a:r>
              <a:rPr lang="fr-CA" sz="4000" i="1" dirty="0"/>
              <a:t>maximal </a:t>
            </a:r>
            <a:r>
              <a:rPr lang="fr-CA" sz="4000" i="1" dirty="0" err="1"/>
              <a:t>margin</a:t>
            </a:r>
            <a:r>
              <a:rPr lang="fr-CA" sz="4000" i="1" dirty="0"/>
              <a:t> classifier</a:t>
            </a:r>
            <a:r>
              <a:rPr lang="fr-CA" sz="4000" dirty="0"/>
              <a:t>).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Ce type de classificateur utilise ce que l’on appelle une marge « dure ».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r>
              <a:rPr lang="fr-CA" sz="4000" dirty="0"/>
              <a:t>Simplifions l’illustration ainsi : </a:t>
            </a:r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r>
              <a:rPr lang="fr-CA" sz="4000" dirty="0"/>
              <a:t>Qu’advient-il alors dans le cas où on aurait :</a:t>
            </a:r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r>
              <a:rPr lang="fr-CA" sz="4000" dirty="0"/>
              <a:t>Or, on minimise alors… le biais… </a:t>
            </a:r>
            <a:br>
              <a:rPr lang="fr-CA" sz="4000" dirty="0"/>
            </a:br>
            <a:r>
              <a:rPr lang="fr-CA" sz="4000" dirty="0"/>
              <a:t>sans considération pour… la variance!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On ne minimise alors pas l’erreur de généralisation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2628AC-13E6-499B-8695-BD659153F1EE}"/>
              </a:ext>
            </a:extLst>
          </p:cNvPr>
          <p:cNvCxnSpPr>
            <a:cxnSpLocks/>
          </p:cNvCxnSpPr>
          <p:nvPr/>
        </p:nvCxnSpPr>
        <p:spPr>
          <a:xfrm>
            <a:off x="2098368" y="8538938"/>
            <a:ext cx="7983783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64675A5A-D99E-4001-85D4-2FD61B002F6A}"/>
              </a:ext>
            </a:extLst>
          </p:cNvPr>
          <p:cNvSpPr/>
          <p:nvPr/>
        </p:nvSpPr>
        <p:spPr>
          <a:xfrm>
            <a:off x="2453518" y="8412938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470EA9-5077-4971-9594-A6976E09F160}"/>
              </a:ext>
            </a:extLst>
          </p:cNvPr>
          <p:cNvSpPr/>
          <p:nvPr/>
        </p:nvSpPr>
        <p:spPr>
          <a:xfrm>
            <a:off x="3040373" y="8412938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698D95B-FE9E-4BD2-9642-855C4D841406}"/>
              </a:ext>
            </a:extLst>
          </p:cNvPr>
          <p:cNvSpPr/>
          <p:nvPr/>
        </p:nvSpPr>
        <p:spPr>
          <a:xfrm>
            <a:off x="3292373" y="8412938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B604818-4D45-474C-8916-077E8C84A235}"/>
              </a:ext>
            </a:extLst>
          </p:cNvPr>
          <p:cNvSpPr/>
          <p:nvPr/>
        </p:nvSpPr>
        <p:spPr>
          <a:xfrm>
            <a:off x="3797036" y="8412938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1BBBA8B-C53D-4254-B19F-0C8D0A5827FE}"/>
              </a:ext>
            </a:extLst>
          </p:cNvPr>
          <p:cNvSpPr/>
          <p:nvPr/>
        </p:nvSpPr>
        <p:spPr>
          <a:xfrm>
            <a:off x="4686856" y="8412938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F08937D-44E1-4893-A82F-D9E431368C9C}"/>
              </a:ext>
            </a:extLst>
          </p:cNvPr>
          <p:cNvSpPr/>
          <p:nvPr/>
        </p:nvSpPr>
        <p:spPr>
          <a:xfrm>
            <a:off x="4977151" y="8412938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FDDDA8E-6E40-436F-8032-DB4A4066E71B}"/>
              </a:ext>
            </a:extLst>
          </p:cNvPr>
          <p:cNvGrpSpPr/>
          <p:nvPr/>
        </p:nvGrpSpPr>
        <p:grpSpPr>
          <a:xfrm>
            <a:off x="6985866" y="8376938"/>
            <a:ext cx="324000" cy="324000"/>
            <a:chOff x="4131601" y="2884249"/>
            <a:chExt cx="171830" cy="19767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EEC0576-EE62-4653-9F0D-8DDDE656D14B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9DA6F96-12A7-4336-B924-3EB4D135AB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C5FC6AA-5EB0-4B1C-B02F-F8D418E6FA02}"/>
              </a:ext>
            </a:extLst>
          </p:cNvPr>
          <p:cNvGrpSpPr/>
          <p:nvPr/>
        </p:nvGrpSpPr>
        <p:grpSpPr>
          <a:xfrm>
            <a:off x="7552195" y="8376934"/>
            <a:ext cx="324000" cy="324000"/>
            <a:chOff x="4131601" y="2884249"/>
            <a:chExt cx="171830" cy="197676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9DE7B3-5F27-4F91-B1C9-3E62057458FA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A91ACEC-5502-44CF-80A9-B7DB2BBBC3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1C4B6A5-E94C-4744-ADC0-9C6201DBDC3D}"/>
              </a:ext>
            </a:extLst>
          </p:cNvPr>
          <p:cNvGrpSpPr/>
          <p:nvPr/>
        </p:nvGrpSpPr>
        <p:grpSpPr>
          <a:xfrm>
            <a:off x="8218349" y="8376932"/>
            <a:ext cx="324000" cy="324000"/>
            <a:chOff x="4131601" y="2884249"/>
            <a:chExt cx="171830" cy="197676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994209C-61D1-4D3C-858E-AF4E1B4A8EF3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EE9BFDA-8B9A-4D0A-AAF1-48B4C13B72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BE8C0D0-B4E8-41CC-BE68-055EA8364AEB}"/>
              </a:ext>
            </a:extLst>
          </p:cNvPr>
          <p:cNvGrpSpPr/>
          <p:nvPr/>
        </p:nvGrpSpPr>
        <p:grpSpPr>
          <a:xfrm>
            <a:off x="8598644" y="8376934"/>
            <a:ext cx="324000" cy="324000"/>
            <a:chOff x="4131601" y="2884249"/>
            <a:chExt cx="171830" cy="197676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66993F1-475A-4707-9ADE-48D085F7CFD4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A5DB4A6-4AA9-4A8A-9AA5-08844BA17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AA27DD7-16FA-4F6F-B61B-5286F9FDD239}"/>
              </a:ext>
            </a:extLst>
          </p:cNvPr>
          <p:cNvGrpSpPr/>
          <p:nvPr/>
        </p:nvGrpSpPr>
        <p:grpSpPr>
          <a:xfrm>
            <a:off x="9121377" y="8376936"/>
            <a:ext cx="324000" cy="324000"/>
            <a:chOff x="4131601" y="2884249"/>
            <a:chExt cx="171830" cy="197676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6410B0E-09C3-49FF-B833-0DF1964C030A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CE0E0C6-C5EE-4302-84F2-633C754033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354801F-23C9-4C06-98CB-81F72CB6D08C}"/>
                  </a:ext>
                </a:extLst>
              </p:cNvPr>
              <p:cNvSpPr txBox="1"/>
              <p:nvPr/>
            </p:nvSpPr>
            <p:spPr>
              <a:xfrm>
                <a:off x="9995451" y="8158634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354801F-23C9-4C06-98CB-81F72CB6D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5451" y="8158634"/>
                <a:ext cx="1356853" cy="760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84133C-E5C4-4643-822A-7A66C59FC004}"/>
              </a:ext>
            </a:extLst>
          </p:cNvPr>
          <p:cNvCxnSpPr/>
          <p:nvPr/>
        </p:nvCxnSpPr>
        <p:spPr>
          <a:xfrm>
            <a:off x="6115659" y="8158634"/>
            <a:ext cx="0" cy="760593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7A0296D-09E7-439E-9F14-BEFA9DA04331}"/>
              </a:ext>
            </a:extLst>
          </p:cNvPr>
          <p:cNvSpPr/>
          <p:nvPr/>
        </p:nvSpPr>
        <p:spPr>
          <a:xfrm rot="5400000">
            <a:off x="6591526" y="8688230"/>
            <a:ext cx="139241" cy="977870"/>
          </a:xfrm>
          <a:prstGeom prst="righ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5B84418-AC58-49B4-8BCE-678155D0BAED}"/>
              </a:ext>
            </a:extLst>
          </p:cNvPr>
          <p:cNvCxnSpPr/>
          <p:nvPr/>
        </p:nvCxnSpPr>
        <p:spPr>
          <a:xfrm>
            <a:off x="7150088" y="8136130"/>
            <a:ext cx="0" cy="760593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ight Brace 84">
            <a:extLst>
              <a:ext uri="{FF2B5EF4-FFF2-40B4-BE49-F238E27FC236}">
                <a16:creationId xmlns:a16="http://schemas.microsoft.com/office/drawing/2014/main" id="{5FBFF5D0-D89F-4B0B-967B-FEDE381951B3}"/>
              </a:ext>
            </a:extLst>
          </p:cNvPr>
          <p:cNvSpPr/>
          <p:nvPr/>
        </p:nvSpPr>
        <p:spPr>
          <a:xfrm rot="5400000">
            <a:off x="5528823" y="8659952"/>
            <a:ext cx="139242" cy="103442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971A733-37D1-4C05-94CD-5E9287DF92DA}"/>
              </a:ext>
            </a:extLst>
          </p:cNvPr>
          <p:cNvCxnSpPr/>
          <p:nvPr/>
        </p:nvCxnSpPr>
        <p:spPr>
          <a:xfrm>
            <a:off x="5105388" y="8110730"/>
            <a:ext cx="0" cy="76059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737EF0-799A-4DDA-803D-52EBF58C7248}"/>
              </a:ext>
            </a:extLst>
          </p:cNvPr>
          <p:cNvSpPr txBox="1"/>
          <p:nvPr/>
        </p:nvSpPr>
        <p:spPr>
          <a:xfrm>
            <a:off x="6388100" y="9330226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00B0F0"/>
                </a:solidFill>
              </a:rPr>
              <a:t>d</a:t>
            </a:r>
            <a:r>
              <a:rPr lang="fr-CA" sz="3600" b="1" baseline="30000" dirty="0">
                <a:solidFill>
                  <a:srgbClr val="00B0F0"/>
                </a:solidFill>
              </a:rPr>
              <a:t>+</a:t>
            </a:r>
            <a:endParaRPr lang="fr-CA" sz="3600" b="1" dirty="0">
              <a:solidFill>
                <a:srgbClr val="00B0F0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1DAA119-7154-43FE-B4BD-80844A099B0A}"/>
              </a:ext>
            </a:extLst>
          </p:cNvPr>
          <p:cNvSpPr txBox="1"/>
          <p:nvPr/>
        </p:nvSpPr>
        <p:spPr>
          <a:xfrm>
            <a:off x="5328277" y="9330226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FF0000"/>
                </a:solidFill>
              </a:rPr>
              <a:t>d</a:t>
            </a:r>
            <a:r>
              <a:rPr lang="fr-CA" sz="3600" b="1" baseline="30000" dirty="0">
                <a:solidFill>
                  <a:srgbClr val="FF0000"/>
                </a:solidFill>
              </a:rPr>
              <a:t>-</a:t>
            </a:r>
            <a:endParaRPr lang="fr-CA" sz="3600" b="1" dirty="0">
              <a:solidFill>
                <a:srgbClr val="FF0000"/>
              </a:solidFill>
            </a:endParaRPr>
          </a:p>
        </p:txBody>
      </p:sp>
      <p:sp>
        <p:nvSpPr>
          <p:cNvPr id="88" name="Right Brace 87">
            <a:extLst>
              <a:ext uri="{FF2B5EF4-FFF2-40B4-BE49-F238E27FC236}">
                <a16:creationId xmlns:a16="http://schemas.microsoft.com/office/drawing/2014/main" id="{AC6BECDF-6F33-42A4-8E5A-6969A2E1C426}"/>
              </a:ext>
            </a:extLst>
          </p:cNvPr>
          <p:cNvSpPr/>
          <p:nvPr/>
        </p:nvSpPr>
        <p:spPr>
          <a:xfrm rot="5400000">
            <a:off x="6046028" y="8948290"/>
            <a:ext cx="139241" cy="2068837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A43FEA0-2E3F-42B5-B5B2-08532B085ED9}"/>
              </a:ext>
            </a:extLst>
          </p:cNvPr>
          <p:cNvSpPr txBox="1"/>
          <p:nvPr/>
        </p:nvSpPr>
        <p:spPr>
          <a:xfrm>
            <a:off x="5858300" y="10232815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00B050"/>
                </a:solidFill>
              </a:rPr>
              <a:t>d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B687F50-436A-42FB-B84A-B1771FBAD3FE}"/>
              </a:ext>
            </a:extLst>
          </p:cNvPr>
          <p:cNvCxnSpPr>
            <a:cxnSpLocks/>
          </p:cNvCxnSpPr>
          <p:nvPr/>
        </p:nvCxnSpPr>
        <p:spPr>
          <a:xfrm>
            <a:off x="2247177" y="12270969"/>
            <a:ext cx="7983783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5D18A273-E207-48BE-9276-E3F91D7EBA72}"/>
              </a:ext>
            </a:extLst>
          </p:cNvPr>
          <p:cNvSpPr/>
          <p:nvPr/>
        </p:nvSpPr>
        <p:spPr>
          <a:xfrm>
            <a:off x="2602327" y="12144969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973948A-E366-4FB8-9401-54FA6F226F2A}"/>
              </a:ext>
            </a:extLst>
          </p:cNvPr>
          <p:cNvSpPr/>
          <p:nvPr/>
        </p:nvSpPr>
        <p:spPr>
          <a:xfrm>
            <a:off x="3189182" y="12144969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6DDC550-6D66-4B91-AECC-3F2C729756BA}"/>
              </a:ext>
            </a:extLst>
          </p:cNvPr>
          <p:cNvSpPr/>
          <p:nvPr/>
        </p:nvSpPr>
        <p:spPr>
          <a:xfrm>
            <a:off x="3441182" y="12144969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5BE3371-C58D-4D02-8E2C-96E40DD60346}"/>
              </a:ext>
            </a:extLst>
          </p:cNvPr>
          <p:cNvSpPr/>
          <p:nvPr/>
        </p:nvSpPr>
        <p:spPr>
          <a:xfrm>
            <a:off x="3945845" y="12144969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25CFDBA-49D8-45F7-957F-A5EC4CB29190}"/>
              </a:ext>
            </a:extLst>
          </p:cNvPr>
          <p:cNvSpPr/>
          <p:nvPr/>
        </p:nvSpPr>
        <p:spPr>
          <a:xfrm>
            <a:off x="4835665" y="12144969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201E4C26-02CE-4E42-A162-B62B14AD9D90}"/>
              </a:ext>
            </a:extLst>
          </p:cNvPr>
          <p:cNvSpPr/>
          <p:nvPr/>
        </p:nvSpPr>
        <p:spPr>
          <a:xfrm>
            <a:off x="6613493" y="12122457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5B43F6E-A843-4818-9B01-263596E8BA81}"/>
              </a:ext>
            </a:extLst>
          </p:cNvPr>
          <p:cNvGrpSpPr/>
          <p:nvPr/>
        </p:nvGrpSpPr>
        <p:grpSpPr>
          <a:xfrm>
            <a:off x="7134675" y="12108969"/>
            <a:ext cx="324000" cy="324000"/>
            <a:chOff x="4131601" y="2884249"/>
            <a:chExt cx="171830" cy="197676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6237D70-C54E-4DCB-B207-BBF3096D7268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6BDD47E-5095-4C8B-96E6-242EC47EDB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CCFCBD2-11EA-4283-89D9-23D7AA1F716E}"/>
              </a:ext>
            </a:extLst>
          </p:cNvPr>
          <p:cNvGrpSpPr/>
          <p:nvPr/>
        </p:nvGrpSpPr>
        <p:grpSpPr>
          <a:xfrm>
            <a:off x="7701004" y="12108965"/>
            <a:ext cx="324000" cy="324000"/>
            <a:chOff x="4131601" y="2884249"/>
            <a:chExt cx="171830" cy="19767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BDBFFDE-7B70-4F66-BB29-86CC50810391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8D97E89-E1C9-4247-A15E-62D8E2697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C172C9C-F5D4-47A8-805D-F6ECFF09848F}"/>
              </a:ext>
            </a:extLst>
          </p:cNvPr>
          <p:cNvGrpSpPr/>
          <p:nvPr/>
        </p:nvGrpSpPr>
        <p:grpSpPr>
          <a:xfrm>
            <a:off x="8367158" y="12108963"/>
            <a:ext cx="324000" cy="324000"/>
            <a:chOff x="4131601" y="2884249"/>
            <a:chExt cx="171830" cy="197676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16BDA78-3472-4B2B-B681-ACE78A5ED61A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C04B83E-E8AC-462B-8C54-B98D41CD7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B212BF6-AA5D-492E-AB1B-DC5718B388C7}"/>
              </a:ext>
            </a:extLst>
          </p:cNvPr>
          <p:cNvGrpSpPr/>
          <p:nvPr/>
        </p:nvGrpSpPr>
        <p:grpSpPr>
          <a:xfrm>
            <a:off x="8747453" y="12108965"/>
            <a:ext cx="324000" cy="324000"/>
            <a:chOff x="4131601" y="2884249"/>
            <a:chExt cx="171830" cy="19767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6F72F49-1B4A-4440-893F-55C3A74AC865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94F6D95-31DF-4E88-907C-214BC996BD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06BD32E-17DC-4D54-8845-77FF519C5A82}"/>
              </a:ext>
            </a:extLst>
          </p:cNvPr>
          <p:cNvGrpSpPr/>
          <p:nvPr/>
        </p:nvGrpSpPr>
        <p:grpSpPr>
          <a:xfrm>
            <a:off x="9270186" y="12108967"/>
            <a:ext cx="324000" cy="324000"/>
            <a:chOff x="4131601" y="2884249"/>
            <a:chExt cx="171830" cy="197676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412DDA5-D3E1-4C70-A43C-6D4E59A62D66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CDCF6E0-8779-44AB-A825-BF843A0C64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6AD6515-03D7-433F-83A2-2A1FB91ED984}"/>
                  </a:ext>
                </a:extLst>
              </p:cNvPr>
              <p:cNvSpPr txBox="1"/>
              <p:nvPr/>
            </p:nvSpPr>
            <p:spPr>
              <a:xfrm>
                <a:off x="10144260" y="11890665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6AD6515-03D7-433F-83A2-2A1FB91ED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4260" y="11890665"/>
                <a:ext cx="1356853" cy="760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C4B3325B-23A0-4F98-AEA1-9CE617945EA6}"/>
              </a:ext>
            </a:extLst>
          </p:cNvPr>
          <p:cNvCxnSpPr/>
          <p:nvPr/>
        </p:nvCxnSpPr>
        <p:spPr>
          <a:xfrm>
            <a:off x="7011265" y="11868159"/>
            <a:ext cx="0" cy="760593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ight Brace 113">
            <a:extLst>
              <a:ext uri="{FF2B5EF4-FFF2-40B4-BE49-F238E27FC236}">
                <a16:creationId xmlns:a16="http://schemas.microsoft.com/office/drawing/2014/main" id="{B2DA4845-0FF7-4A34-96A8-9405AEA602D7}"/>
              </a:ext>
            </a:extLst>
          </p:cNvPr>
          <p:cNvSpPr/>
          <p:nvPr/>
        </p:nvSpPr>
        <p:spPr>
          <a:xfrm rot="5400000">
            <a:off x="7132218" y="12718623"/>
            <a:ext cx="45719" cy="287626"/>
          </a:xfrm>
          <a:prstGeom prst="righ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8D39196-F78C-4F01-B9DD-C850C41B785D}"/>
              </a:ext>
            </a:extLst>
          </p:cNvPr>
          <p:cNvCxnSpPr/>
          <p:nvPr/>
        </p:nvCxnSpPr>
        <p:spPr>
          <a:xfrm>
            <a:off x="7298897" y="11868161"/>
            <a:ext cx="0" cy="760593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ight Brace 115">
            <a:extLst>
              <a:ext uri="{FF2B5EF4-FFF2-40B4-BE49-F238E27FC236}">
                <a16:creationId xmlns:a16="http://schemas.microsoft.com/office/drawing/2014/main" id="{EBE98545-83C3-461B-870C-E34FA5856C0A}"/>
              </a:ext>
            </a:extLst>
          </p:cNvPr>
          <p:cNvSpPr/>
          <p:nvPr/>
        </p:nvSpPr>
        <p:spPr>
          <a:xfrm rot="5400000">
            <a:off x="6837005" y="12736437"/>
            <a:ext cx="45719" cy="252000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F0F1A43-6137-431C-BF81-1074C1692E5E}"/>
              </a:ext>
            </a:extLst>
          </p:cNvPr>
          <p:cNvCxnSpPr/>
          <p:nvPr/>
        </p:nvCxnSpPr>
        <p:spPr>
          <a:xfrm>
            <a:off x="6735890" y="11868160"/>
            <a:ext cx="0" cy="76059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60FA84E-822B-436C-A697-C6FA993B562B}"/>
              </a:ext>
            </a:extLst>
          </p:cNvPr>
          <p:cNvSpPr txBox="1"/>
          <p:nvPr/>
        </p:nvSpPr>
        <p:spPr>
          <a:xfrm>
            <a:off x="6928875" y="12964170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00B0F0"/>
                </a:solidFill>
              </a:rPr>
              <a:t>d</a:t>
            </a:r>
            <a:r>
              <a:rPr lang="fr-CA" sz="3600" b="1" baseline="30000" dirty="0">
                <a:solidFill>
                  <a:srgbClr val="00B0F0"/>
                </a:solidFill>
              </a:rPr>
              <a:t>+</a:t>
            </a:r>
            <a:endParaRPr lang="fr-CA" sz="3600" b="1" dirty="0">
              <a:solidFill>
                <a:srgbClr val="00B0F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28593E0-1DB9-42B7-80B5-EB9F20CE1B69}"/>
              </a:ext>
            </a:extLst>
          </p:cNvPr>
          <p:cNvSpPr txBox="1"/>
          <p:nvPr/>
        </p:nvSpPr>
        <p:spPr>
          <a:xfrm>
            <a:off x="6588104" y="12976028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FF0000"/>
                </a:solidFill>
              </a:rPr>
              <a:t>d</a:t>
            </a:r>
            <a:r>
              <a:rPr lang="fr-CA" sz="3600" b="1" baseline="30000" dirty="0">
                <a:solidFill>
                  <a:srgbClr val="FF0000"/>
                </a:solidFill>
              </a:rPr>
              <a:t>-</a:t>
            </a:r>
            <a:endParaRPr lang="fr-CA" sz="3600" b="1" dirty="0">
              <a:solidFill>
                <a:srgbClr val="FF0000"/>
              </a:solidFill>
            </a:endParaRPr>
          </a:p>
        </p:txBody>
      </p:sp>
      <p:sp>
        <p:nvSpPr>
          <p:cNvPr id="120" name="Right Brace 119">
            <a:extLst>
              <a:ext uri="{FF2B5EF4-FFF2-40B4-BE49-F238E27FC236}">
                <a16:creationId xmlns:a16="http://schemas.microsoft.com/office/drawing/2014/main" id="{5C7D6007-E831-402D-8221-64685D53056A}"/>
              </a:ext>
            </a:extLst>
          </p:cNvPr>
          <p:cNvSpPr/>
          <p:nvPr/>
        </p:nvSpPr>
        <p:spPr>
          <a:xfrm rot="5400000">
            <a:off x="6981529" y="13397454"/>
            <a:ext cx="67972" cy="563304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AF733D0-D4BB-4F3A-85A9-BC9215F9099D}"/>
              </a:ext>
            </a:extLst>
          </p:cNvPr>
          <p:cNvSpPr txBox="1"/>
          <p:nvPr/>
        </p:nvSpPr>
        <p:spPr>
          <a:xfrm>
            <a:off x="6753684" y="13789902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00B05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001664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MACHINES À VECTEURS DE SUPPORT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1"/>
            <a:ext cx="12192000" cy="12403395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Pour trouver un compromis entre le biais et la variance et ainsi minimiser l’erreur de généralisation, on utilisera plutôt des marges dites « </a:t>
            </a:r>
            <a:r>
              <a:rPr lang="fr-CA" sz="4000" b="1" dirty="0"/>
              <a:t>souples</a:t>
            </a:r>
            <a:r>
              <a:rPr lang="fr-CA" sz="4000" dirty="0"/>
              <a:t> ».</a:t>
            </a:r>
          </a:p>
          <a:p>
            <a:endParaRPr lang="fr-CA" sz="4000" dirty="0"/>
          </a:p>
          <a:p>
            <a:r>
              <a:rPr lang="fr-CA" sz="4000" dirty="0"/>
              <a:t>Illustrons :</a:t>
            </a:r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r>
              <a:rPr lang="fr-CA" sz="4000" dirty="0"/>
              <a:t>Afin de déterminer la souplesse de la marge (i.e. combien d’erreurs de classification on est prêts à accepter durant la phase d’entraînement, on utilise un…. :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Hyperparamètre de </a:t>
            </a:r>
            <a:r>
              <a:rPr lang="fr-CA" sz="4000" b="1" dirty="0"/>
              <a:t>régularisation</a:t>
            </a:r>
            <a:r>
              <a:rPr lang="fr-CA" sz="4000" dirty="0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2628AC-13E6-499B-8695-BD659153F1EE}"/>
              </a:ext>
            </a:extLst>
          </p:cNvPr>
          <p:cNvCxnSpPr>
            <a:cxnSpLocks/>
          </p:cNvCxnSpPr>
          <p:nvPr/>
        </p:nvCxnSpPr>
        <p:spPr>
          <a:xfrm>
            <a:off x="2098368" y="3524482"/>
            <a:ext cx="7983783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64675A5A-D99E-4001-85D4-2FD61B002F6A}"/>
              </a:ext>
            </a:extLst>
          </p:cNvPr>
          <p:cNvSpPr/>
          <p:nvPr/>
        </p:nvSpPr>
        <p:spPr>
          <a:xfrm>
            <a:off x="2453518" y="339848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470EA9-5077-4971-9594-A6976E09F160}"/>
              </a:ext>
            </a:extLst>
          </p:cNvPr>
          <p:cNvSpPr/>
          <p:nvPr/>
        </p:nvSpPr>
        <p:spPr>
          <a:xfrm>
            <a:off x="3040373" y="339848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698D95B-FE9E-4BD2-9642-855C4D841406}"/>
              </a:ext>
            </a:extLst>
          </p:cNvPr>
          <p:cNvSpPr/>
          <p:nvPr/>
        </p:nvSpPr>
        <p:spPr>
          <a:xfrm>
            <a:off x="3292373" y="339848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B604818-4D45-474C-8916-077E8C84A235}"/>
              </a:ext>
            </a:extLst>
          </p:cNvPr>
          <p:cNvSpPr/>
          <p:nvPr/>
        </p:nvSpPr>
        <p:spPr>
          <a:xfrm>
            <a:off x="3797036" y="339848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1BBBA8B-C53D-4254-B19F-0C8D0A5827FE}"/>
              </a:ext>
            </a:extLst>
          </p:cNvPr>
          <p:cNvSpPr/>
          <p:nvPr/>
        </p:nvSpPr>
        <p:spPr>
          <a:xfrm>
            <a:off x="4686856" y="339848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F08937D-44E1-4893-A82F-D9E431368C9C}"/>
              </a:ext>
            </a:extLst>
          </p:cNvPr>
          <p:cNvSpPr/>
          <p:nvPr/>
        </p:nvSpPr>
        <p:spPr>
          <a:xfrm>
            <a:off x="4977151" y="339848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FDDDA8E-6E40-436F-8032-DB4A4066E71B}"/>
              </a:ext>
            </a:extLst>
          </p:cNvPr>
          <p:cNvGrpSpPr/>
          <p:nvPr/>
        </p:nvGrpSpPr>
        <p:grpSpPr>
          <a:xfrm>
            <a:off x="6985866" y="3362482"/>
            <a:ext cx="324000" cy="324000"/>
            <a:chOff x="4131601" y="2884249"/>
            <a:chExt cx="171830" cy="19767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EEC0576-EE62-4653-9F0D-8DDDE656D14B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9DA6F96-12A7-4336-B924-3EB4D135AB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C5FC6AA-5EB0-4B1C-B02F-F8D418E6FA02}"/>
              </a:ext>
            </a:extLst>
          </p:cNvPr>
          <p:cNvGrpSpPr/>
          <p:nvPr/>
        </p:nvGrpSpPr>
        <p:grpSpPr>
          <a:xfrm>
            <a:off x="7552195" y="3362478"/>
            <a:ext cx="324000" cy="324000"/>
            <a:chOff x="4131601" y="2884249"/>
            <a:chExt cx="171830" cy="197676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9DE7B3-5F27-4F91-B1C9-3E62057458FA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A91ACEC-5502-44CF-80A9-B7DB2BBBC3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1C4B6A5-E94C-4744-ADC0-9C6201DBDC3D}"/>
              </a:ext>
            </a:extLst>
          </p:cNvPr>
          <p:cNvGrpSpPr/>
          <p:nvPr/>
        </p:nvGrpSpPr>
        <p:grpSpPr>
          <a:xfrm>
            <a:off x="8218349" y="3362476"/>
            <a:ext cx="324000" cy="324000"/>
            <a:chOff x="4131601" y="2884249"/>
            <a:chExt cx="171830" cy="197676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994209C-61D1-4D3C-858E-AF4E1B4A8EF3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EE9BFDA-8B9A-4D0A-AAF1-48B4C13B72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BE8C0D0-B4E8-41CC-BE68-055EA8364AEB}"/>
              </a:ext>
            </a:extLst>
          </p:cNvPr>
          <p:cNvGrpSpPr/>
          <p:nvPr/>
        </p:nvGrpSpPr>
        <p:grpSpPr>
          <a:xfrm>
            <a:off x="8598644" y="3362478"/>
            <a:ext cx="324000" cy="324000"/>
            <a:chOff x="4131601" y="2884249"/>
            <a:chExt cx="171830" cy="197676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66993F1-475A-4707-9ADE-48D085F7CFD4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A5DB4A6-4AA9-4A8A-9AA5-08844BA17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AA27DD7-16FA-4F6F-B61B-5286F9FDD239}"/>
              </a:ext>
            </a:extLst>
          </p:cNvPr>
          <p:cNvGrpSpPr/>
          <p:nvPr/>
        </p:nvGrpSpPr>
        <p:grpSpPr>
          <a:xfrm>
            <a:off x="9121377" y="3362480"/>
            <a:ext cx="324000" cy="324000"/>
            <a:chOff x="4131601" y="2884249"/>
            <a:chExt cx="171830" cy="197676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6410B0E-09C3-49FF-B833-0DF1964C030A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CE0E0C6-C5EE-4302-84F2-633C754033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354801F-23C9-4C06-98CB-81F72CB6D08C}"/>
                  </a:ext>
                </a:extLst>
              </p:cNvPr>
              <p:cNvSpPr txBox="1"/>
              <p:nvPr/>
            </p:nvSpPr>
            <p:spPr>
              <a:xfrm>
                <a:off x="9995451" y="3144178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354801F-23C9-4C06-98CB-81F72CB6D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5451" y="3144178"/>
                <a:ext cx="1356853" cy="760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84133C-E5C4-4643-822A-7A66C59FC004}"/>
              </a:ext>
            </a:extLst>
          </p:cNvPr>
          <p:cNvCxnSpPr/>
          <p:nvPr/>
        </p:nvCxnSpPr>
        <p:spPr>
          <a:xfrm>
            <a:off x="6115659" y="3144178"/>
            <a:ext cx="0" cy="760593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7A0296D-09E7-439E-9F14-BEFA9DA04331}"/>
              </a:ext>
            </a:extLst>
          </p:cNvPr>
          <p:cNvSpPr/>
          <p:nvPr/>
        </p:nvSpPr>
        <p:spPr>
          <a:xfrm rot="5400000">
            <a:off x="6591526" y="3673774"/>
            <a:ext cx="139241" cy="977870"/>
          </a:xfrm>
          <a:prstGeom prst="righ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5B84418-AC58-49B4-8BCE-678155D0BAED}"/>
              </a:ext>
            </a:extLst>
          </p:cNvPr>
          <p:cNvCxnSpPr/>
          <p:nvPr/>
        </p:nvCxnSpPr>
        <p:spPr>
          <a:xfrm>
            <a:off x="7150088" y="3121674"/>
            <a:ext cx="0" cy="760593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ight Brace 84">
            <a:extLst>
              <a:ext uri="{FF2B5EF4-FFF2-40B4-BE49-F238E27FC236}">
                <a16:creationId xmlns:a16="http://schemas.microsoft.com/office/drawing/2014/main" id="{5FBFF5D0-D89F-4B0B-967B-FEDE381951B3}"/>
              </a:ext>
            </a:extLst>
          </p:cNvPr>
          <p:cNvSpPr/>
          <p:nvPr/>
        </p:nvSpPr>
        <p:spPr>
          <a:xfrm rot="5400000">
            <a:off x="5528823" y="3645496"/>
            <a:ext cx="139242" cy="103442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971A733-37D1-4C05-94CD-5E9287DF92DA}"/>
              </a:ext>
            </a:extLst>
          </p:cNvPr>
          <p:cNvCxnSpPr/>
          <p:nvPr/>
        </p:nvCxnSpPr>
        <p:spPr>
          <a:xfrm>
            <a:off x="5105388" y="3096274"/>
            <a:ext cx="0" cy="76059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737EF0-799A-4DDA-803D-52EBF58C7248}"/>
              </a:ext>
            </a:extLst>
          </p:cNvPr>
          <p:cNvSpPr txBox="1"/>
          <p:nvPr/>
        </p:nvSpPr>
        <p:spPr>
          <a:xfrm>
            <a:off x="6388100" y="4315770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00B0F0"/>
                </a:solidFill>
              </a:rPr>
              <a:t>d</a:t>
            </a:r>
            <a:r>
              <a:rPr lang="fr-CA" sz="3600" b="1" baseline="30000" dirty="0">
                <a:solidFill>
                  <a:srgbClr val="00B0F0"/>
                </a:solidFill>
              </a:rPr>
              <a:t>+</a:t>
            </a:r>
            <a:endParaRPr lang="fr-CA" sz="3600" b="1" dirty="0">
              <a:solidFill>
                <a:srgbClr val="00B0F0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1DAA119-7154-43FE-B4BD-80844A099B0A}"/>
              </a:ext>
            </a:extLst>
          </p:cNvPr>
          <p:cNvSpPr txBox="1"/>
          <p:nvPr/>
        </p:nvSpPr>
        <p:spPr>
          <a:xfrm>
            <a:off x="5328277" y="4315770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FF0000"/>
                </a:solidFill>
              </a:rPr>
              <a:t>d</a:t>
            </a:r>
            <a:r>
              <a:rPr lang="fr-CA" sz="3600" b="1" baseline="30000" dirty="0">
                <a:solidFill>
                  <a:srgbClr val="FF0000"/>
                </a:solidFill>
              </a:rPr>
              <a:t>-</a:t>
            </a:r>
            <a:endParaRPr lang="fr-CA" sz="3600" b="1" dirty="0">
              <a:solidFill>
                <a:srgbClr val="FF0000"/>
              </a:solidFill>
            </a:endParaRPr>
          </a:p>
        </p:txBody>
      </p:sp>
      <p:sp>
        <p:nvSpPr>
          <p:cNvPr id="88" name="Right Brace 87">
            <a:extLst>
              <a:ext uri="{FF2B5EF4-FFF2-40B4-BE49-F238E27FC236}">
                <a16:creationId xmlns:a16="http://schemas.microsoft.com/office/drawing/2014/main" id="{AC6BECDF-6F33-42A4-8E5A-6969A2E1C426}"/>
              </a:ext>
            </a:extLst>
          </p:cNvPr>
          <p:cNvSpPr/>
          <p:nvPr/>
        </p:nvSpPr>
        <p:spPr>
          <a:xfrm rot="5400000">
            <a:off x="6046028" y="3933834"/>
            <a:ext cx="139241" cy="2068837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A43FEA0-2E3F-42B5-B5B2-08532B085ED9}"/>
              </a:ext>
            </a:extLst>
          </p:cNvPr>
          <p:cNvSpPr txBox="1"/>
          <p:nvPr/>
        </p:nvSpPr>
        <p:spPr>
          <a:xfrm>
            <a:off x="5858300" y="5218359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00B050"/>
                </a:solidFill>
              </a:rPr>
              <a:t>d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8F5B1B9-55AA-4667-A112-A88BD76219C1}"/>
              </a:ext>
            </a:extLst>
          </p:cNvPr>
          <p:cNvCxnSpPr>
            <a:cxnSpLocks/>
          </p:cNvCxnSpPr>
          <p:nvPr/>
        </p:nvCxnSpPr>
        <p:spPr>
          <a:xfrm>
            <a:off x="2105325" y="6959627"/>
            <a:ext cx="7983783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08603FC9-A74B-4362-925B-39DFBDD1FCDF}"/>
              </a:ext>
            </a:extLst>
          </p:cNvPr>
          <p:cNvSpPr/>
          <p:nvPr/>
        </p:nvSpPr>
        <p:spPr>
          <a:xfrm>
            <a:off x="2460475" y="6833627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E63AA07-CACD-4E8E-B8F2-82B57B977D75}"/>
              </a:ext>
            </a:extLst>
          </p:cNvPr>
          <p:cNvSpPr/>
          <p:nvPr/>
        </p:nvSpPr>
        <p:spPr>
          <a:xfrm>
            <a:off x="3047330" y="6833627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201E4C26-02CE-4E42-A162-B62B14AD9D90}"/>
              </a:ext>
            </a:extLst>
          </p:cNvPr>
          <p:cNvSpPr/>
          <p:nvPr/>
        </p:nvSpPr>
        <p:spPr>
          <a:xfrm>
            <a:off x="6613493" y="6842532"/>
            <a:ext cx="252000" cy="252000"/>
          </a:xfrm>
          <a:prstGeom prst="ellipse">
            <a:avLst/>
          </a:prstGeom>
          <a:solidFill>
            <a:srgbClr val="00B0F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573ECFF-2EEB-4525-920E-A9A8BCFB6BBB}"/>
              </a:ext>
            </a:extLst>
          </p:cNvPr>
          <p:cNvSpPr/>
          <p:nvPr/>
        </p:nvSpPr>
        <p:spPr>
          <a:xfrm>
            <a:off x="3299330" y="6833627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E5CE434-9101-4571-885C-72F469D66340}"/>
              </a:ext>
            </a:extLst>
          </p:cNvPr>
          <p:cNvSpPr/>
          <p:nvPr/>
        </p:nvSpPr>
        <p:spPr>
          <a:xfrm>
            <a:off x="3803993" y="6833627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886BC4A-2C84-4489-A3B0-FDB816D47782}"/>
              </a:ext>
            </a:extLst>
          </p:cNvPr>
          <p:cNvSpPr/>
          <p:nvPr/>
        </p:nvSpPr>
        <p:spPr>
          <a:xfrm>
            <a:off x="4693813" y="6833627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07CDBA6-BF3C-4582-BFFD-AE86A51264A0}"/>
              </a:ext>
            </a:extLst>
          </p:cNvPr>
          <p:cNvSpPr/>
          <p:nvPr/>
        </p:nvSpPr>
        <p:spPr>
          <a:xfrm>
            <a:off x="4984108" y="6833627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956B104-8221-489C-A688-8C1D84BC47F7}"/>
              </a:ext>
            </a:extLst>
          </p:cNvPr>
          <p:cNvGrpSpPr/>
          <p:nvPr/>
        </p:nvGrpSpPr>
        <p:grpSpPr>
          <a:xfrm>
            <a:off x="6992823" y="6797627"/>
            <a:ext cx="324000" cy="324000"/>
            <a:chOff x="4131601" y="2884249"/>
            <a:chExt cx="171830" cy="197676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9BD00C7-6785-42F9-B53C-550102DDC0BC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EE11B25-F924-4E52-864E-297FB0D841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1D66433-988C-4498-8DCD-D940787A3855}"/>
              </a:ext>
            </a:extLst>
          </p:cNvPr>
          <p:cNvGrpSpPr/>
          <p:nvPr/>
        </p:nvGrpSpPr>
        <p:grpSpPr>
          <a:xfrm>
            <a:off x="7559152" y="6797623"/>
            <a:ext cx="324000" cy="324000"/>
            <a:chOff x="4131601" y="2884249"/>
            <a:chExt cx="171830" cy="197676"/>
          </a:xfrm>
        </p:grpSpPr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F56EC0D-37FA-4CB9-BFF8-D152B8A45039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7080995-B1FE-484E-B6B5-B463A222E1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A5CA428-3672-4DEF-891F-DD03C9E36062}"/>
              </a:ext>
            </a:extLst>
          </p:cNvPr>
          <p:cNvGrpSpPr/>
          <p:nvPr/>
        </p:nvGrpSpPr>
        <p:grpSpPr>
          <a:xfrm>
            <a:off x="8225306" y="6797621"/>
            <a:ext cx="324000" cy="324000"/>
            <a:chOff x="4131601" y="2884249"/>
            <a:chExt cx="171830" cy="197676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A0BEEA6E-C70D-4406-9A62-B6F283770A9E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8E5AEC4-DE0F-41B3-9333-E3C3EC87F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60B65F7-A6E2-4DDA-A178-EF85181AE7F5}"/>
              </a:ext>
            </a:extLst>
          </p:cNvPr>
          <p:cNvGrpSpPr/>
          <p:nvPr/>
        </p:nvGrpSpPr>
        <p:grpSpPr>
          <a:xfrm>
            <a:off x="8605601" y="6797623"/>
            <a:ext cx="324000" cy="324000"/>
            <a:chOff x="4131601" y="2884249"/>
            <a:chExt cx="171830" cy="197676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D301CA8-94E7-4D02-B121-04A55B6F89CC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FD401A9-4287-4641-8FE9-4B00278BE2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143F475-68A6-4B03-B47C-9DB5B92F00A6}"/>
              </a:ext>
            </a:extLst>
          </p:cNvPr>
          <p:cNvGrpSpPr/>
          <p:nvPr/>
        </p:nvGrpSpPr>
        <p:grpSpPr>
          <a:xfrm>
            <a:off x="9128334" y="6797625"/>
            <a:ext cx="324000" cy="324000"/>
            <a:chOff x="4131601" y="2884249"/>
            <a:chExt cx="171830" cy="197676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17EC5DC-D791-41C1-B7CD-84F6477C39D9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9A6B549-B91D-4DAA-B273-A8C3ABFD21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EB1D6DC-6AF4-4921-B473-6FC42788A455}"/>
                  </a:ext>
                </a:extLst>
              </p:cNvPr>
              <p:cNvSpPr txBox="1"/>
              <p:nvPr/>
            </p:nvSpPr>
            <p:spPr>
              <a:xfrm>
                <a:off x="10002408" y="6579323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EB1D6DC-6AF4-4921-B473-6FC42788A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408" y="6579323"/>
                <a:ext cx="1356853" cy="760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5CC254F-1D07-4103-8381-75FB8ACF3B0A}"/>
              </a:ext>
            </a:extLst>
          </p:cNvPr>
          <p:cNvCxnSpPr/>
          <p:nvPr/>
        </p:nvCxnSpPr>
        <p:spPr>
          <a:xfrm>
            <a:off x="6122616" y="6579323"/>
            <a:ext cx="0" cy="760593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C06A9424-A272-4681-95C8-25EAFB70EB30}"/>
              </a:ext>
            </a:extLst>
          </p:cNvPr>
          <p:cNvSpPr/>
          <p:nvPr/>
        </p:nvSpPr>
        <p:spPr>
          <a:xfrm rot="5400000">
            <a:off x="6598483" y="7108919"/>
            <a:ext cx="139241" cy="977870"/>
          </a:xfrm>
          <a:prstGeom prst="righ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EC88E18-E5E0-460B-B42E-FE31603B5854}"/>
              </a:ext>
            </a:extLst>
          </p:cNvPr>
          <p:cNvCxnSpPr>
            <a:cxnSpLocks/>
          </p:cNvCxnSpPr>
          <p:nvPr/>
        </p:nvCxnSpPr>
        <p:spPr>
          <a:xfrm>
            <a:off x="7157045" y="6556819"/>
            <a:ext cx="0" cy="760593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DA2346F0-9ADB-450F-A0A1-3D5A566D1E6C}"/>
              </a:ext>
            </a:extLst>
          </p:cNvPr>
          <p:cNvSpPr/>
          <p:nvPr/>
        </p:nvSpPr>
        <p:spPr>
          <a:xfrm rot="5400000">
            <a:off x="5535780" y="7080641"/>
            <a:ext cx="139242" cy="103442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2A9FB30-1013-4A39-A3B8-A678B6159854}"/>
              </a:ext>
            </a:extLst>
          </p:cNvPr>
          <p:cNvCxnSpPr/>
          <p:nvPr/>
        </p:nvCxnSpPr>
        <p:spPr>
          <a:xfrm>
            <a:off x="5112345" y="6531419"/>
            <a:ext cx="0" cy="76059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5F2335A4-28B0-4571-910D-EB4FB66FB664}"/>
              </a:ext>
            </a:extLst>
          </p:cNvPr>
          <p:cNvSpPr txBox="1"/>
          <p:nvPr/>
        </p:nvSpPr>
        <p:spPr>
          <a:xfrm>
            <a:off x="6395057" y="7750915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00B0F0"/>
                </a:solidFill>
              </a:rPr>
              <a:t>d</a:t>
            </a:r>
            <a:r>
              <a:rPr lang="fr-CA" sz="3600" b="1" baseline="30000" dirty="0">
                <a:solidFill>
                  <a:srgbClr val="00B0F0"/>
                </a:solidFill>
              </a:rPr>
              <a:t>+</a:t>
            </a:r>
            <a:endParaRPr lang="fr-CA" sz="3600" b="1" dirty="0">
              <a:solidFill>
                <a:srgbClr val="00B0F0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A0176C0-9D0A-4742-9A24-2EDF6493B6A3}"/>
              </a:ext>
            </a:extLst>
          </p:cNvPr>
          <p:cNvSpPr txBox="1"/>
          <p:nvPr/>
        </p:nvSpPr>
        <p:spPr>
          <a:xfrm>
            <a:off x="5335234" y="7750915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FF0000"/>
                </a:solidFill>
              </a:rPr>
              <a:t>d</a:t>
            </a:r>
            <a:r>
              <a:rPr lang="fr-CA" sz="3600" b="1" baseline="30000" dirty="0">
                <a:solidFill>
                  <a:srgbClr val="FF0000"/>
                </a:solidFill>
              </a:rPr>
              <a:t>-</a:t>
            </a:r>
            <a:endParaRPr lang="fr-CA" sz="3600" b="1" dirty="0">
              <a:solidFill>
                <a:srgbClr val="FF0000"/>
              </a:solidFill>
            </a:endParaRPr>
          </a:p>
        </p:txBody>
      </p:sp>
      <p:sp>
        <p:nvSpPr>
          <p:cNvPr id="146" name="Right Brace 145">
            <a:extLst>
              <a:ext uri="{FF2B5EF4-FFF2-40B4-BE49-F238E27FC236}">
                <a16:creationId xmlns:a16="http://schemas.microsoft.com/office/drawing/2014/main" id="{AF8E37EF-28D2-4439-A32E-C37492AD98C2}"/>
              </a:ext>
            </a:extLst>
          </p:cNvPr>
          <p:cNvSpPr/>
          <p:nvPr/>
        </p:nvSpPr>
        <p:spPr>
          <a:xfrm rot="5400000">
            <a:off x="6052985" y="7368979"/>
            <a:ext cx="139241" cy="2068837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4322FF1-9408-4886-A5AC-D9497B099EC1}"/>
              </a:ext>
            </a:extLst>
          </p:cNvPr>
          <p:cNvSpPr txBox="1"/>
          <p:nvPr/>
        </p:nvSpPr>
        <p:spPr>
          <a:xfrm>
            <a:off x="5865257" y="8653504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00B050"/>
                </a:solidFill>
              </a:rPr>
              <a:t>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18EF40-C131-4CE7-98D4-47AC891CE50F}"/>
              </a:ext>
            </a:extLst>
          </p:cNvPr>
          <p:cNvCxnSpPr>
            <a:cxnSpLocks/>
            <a:stCxn id="148" idx="1"/>
            <a:endCxn id="96" idx="0"/>
          </p:cNvCxnSpPr>
          <p:nvPr/>
        </p:nvCxnSpPr>
        <p:spPr>
          <a:xfrm flipH="1">
            <a:off x="6739493" y="6002286"/>
            <a:ext cx="615480" cy="84024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AD97FE0-FE05-43B1-8FDD-3181B56E9D06}"/>
              </a:ext>
            </a:extLst>
          </p:cNvPr>
          <p:cNvSpPr txBox="1"/>
          <p:nvPr/>
        </p:nvSpPr>
        <p:spPr>
          <a:xfrm>
            <a:off x="7354973" y="5402121"/>
            <a:ext cx="4837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00B050"/>
                </a:solidFill>
              </a:rPr>
              <a:t>erreur durant la phase d’entraînement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914F11B-3138-413A-BCE2-005FA66E2A09}"/>
              </a:ext>
            </a:extLst>
          </p:cNvPr>
          <p:cNvGrpSpPr/>
          <p:nvPr/>
        </p:nvGrpSpPr>
        <p:grpSpPr>
          <a:xfrm>
            <a:off x="6213732" y="6806532"/>
            <a:ext cx="324000" cy="324000"/>
            <a:chOff x="4131601" y="2884249"/>
            <a:chExt cx="171830" cy="197676"/>
          </a:xfrm>
        </p:grpSpPr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89AA0F7-84F9-4E07-A764-60CC3E2FB763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F0C0BF29-6BE5-4409-BDDE-CE23C8DE99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Oval 151">
            <a:extLst>
              <a:ext uri="{FF2B5EF4-FFF2-40B4-BE49-F238E27FC236}">
                <a16:creationId xmlns:a16="http://schemas.microsoft.com/office/drawing/2014/main" id="{AF5C5B20-1EF4-4ACF-AA1E-B77CF27C6ACE}"/>
              </a:ext>
            </a:extLst>
          </p:cNvPr>
          <p:cNvSpPr/>
          <p:nvPr/>
        </p:nvSpPr>
        <p:spPr>
          <a:xfrm>
            <a:off x="4044085" y="6826936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86440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MACHINES À VECTEURS DE SUPPORT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667266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>
                    <a:latin typeface="Cambria Math" panose="02040503050406030204" pitchFamily="18" charset="0"/>
                  </a:rPr>
                  <a:t>Fonction de perte</a:t>
                </a:r>
              </a:p>
              <a:p>
                <a:endParaRPr lang="fr-CA" sz="2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8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fr-CA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nary>
                        <m:naryPr>
                          <m:chr m:val="∑"/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fr-CA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r-CA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  <m:t>𝑐𝑜</m:t>
                                      </m:r>
                                      <m: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  <m:t>û</m:t>
                                      </m:r>
                                      <m: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fr-CA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CA" sz="28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fr-CA" sz="2800" b="1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CA" sz="2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A" sz="28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fr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fr-CA" sz="28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fr-CA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fr-CA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A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fr-CA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CA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  <m:t>𝑐𝑜</m:t>
                                      </m:r>
                                      <m: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  <m:t>û</m:t>
                                      </m:r>
                                      <m: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fr-CA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fr-CA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A" sz="28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fr-CA" sz="2800" b="1" i="1">
                                              <a:latin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fr-CA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CA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CA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fr-CA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  <m:r>
                        <a:rPr lang="fr-CA" sz="28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fr-CA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fr-CA" sz="2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CA" sz="2800" dirty="0"/>
              </a:p>
              <a:p>
                <a:endParaRPr lang="fr-CA" sz="2800" dirty="0"/>
              </a:p>
              <a:p>
                <a14:m>
                  <m:oMath xmlns:m="http://schemas.openxmlformats.org/officeDocument/2006/math">
                    <m:r>
                      <a:rPr lang="fr-CA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fr-CA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2800" dirty="0"/>
                  <a:t>est l’hyperparamètre qui gère la « </a:t>
                </a:r>
                <a:r>
                  <a:rPr lang="fr-CA" sz="2800" b="1" dirty="0"/>
                  <a:t>souplesse</a:t>
                </a:r>
                <a:r>
                  <a:rPr lang="fr-CA" sz="2800" dirty="0"/>
                  <a:t> » de la marge.</a:t>
                </a:r>
              </a:p>
              <a:p>
                <a:pPr marL="1371600" lvl="2" indent="-457200">
                  <a:buFont typeface="Wingdings" panose="05000000000000000000" pitchFamily="2" charset="2"/>
                  <a:buChar char="Ø"/>
                </a:pPr>
                <a:r>
                  <a:rPr lang="fr-CA" sz="2800" dirty="0"/>
                  <a:t>Plus </a:t>
                </a:r>
                <a14:m>
                  <m:oMath xmlns:m="http://schemas.openxmlformats.org/officeDocument/2006/math">
                    <m:r>
                      <a:rPr lang="fr-CA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fr-CA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2800" dirty="0"/>
                  <a:t>est grand, plus la marge sera « </a:t>
                </a:r>
                <a:r>
                  <a:rPr lang="fr-CA" sz="2800" b="1" dirty="0"/>
                  <a:t>dure</a:t>
                </a:r>
                <a:r>
                  <a:rPr lang="fr-CA" sz="2800" dirty="0"/>
                  <a:t> ».</a:t>
                </a:r>
              </a:p>
              <a:p>
                <a:pPr marL="1371600" lvl="2" indent="-457200">
                  <a:buFont typeface="Wingdings" panose="05000000000000000000" pitchFamily="2" charset="2"/>
                  <a:buChar char="Ø"/>
                </a:pPr>
                <a:r>
                  <a:rPr lang="fr-CA" sz="2800" dirty="0"/>
                  <a:t>Plus </a:t>
                </a:r>
                <a14:m>
                  <m:oMath xmlns:m="http://schemas.openxmlformats.org/officeDocument/2006/math">
                    <m:r>
                      <a:rPr lang="fr-CA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fr-CA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2800" dirty="0"/>
                  <a:t>est grand, plus un seul exemple peut contribuer de manière importante à la fonction de perte et ainsi devenir un vecteur de support.</a:t>
                </a:r>
              </a:p>
              <a:p>
                <a:pPr marL="1371600" lvl="2" indent="-457200">
                  <a:buFont typeface="Wingdings" panose="05000000000000000000" pitchFamily="2" charset="2"/>
                  <a:buChar char="Ø"/>
                </a:pPr>
                <a:endParaRPr lang="fr-CA" sz="2800" dirty="0"/>
              </a:p>
              <a:p>
                <a:pPr marL="1371600" lvl="2" indent="-457200">
                  <a:buFont typeface="Wingdings" panose="05000000000000000000" pitchFamily="2" charset="2"/>
                  <a:buChar char="Ø"/>
                </a:pPr>
                <a:r>
                  <a:rPr lang="fr-CA" sz="2800" dirty="0"/>
                  <a:t>Si </a:t>
                </a:r>
                <a14:m>
                  <m:oMath xmlns:m="http://schemas.openxmlformats.org/officeDocument/2006/math">
                    <m:r>
                      <a:rPr lang="fr-CA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fr-CA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2800" dirty="0"/>
                  <a:t>est petit, on pourra diminuer l’importance de chaque erreur individuelle et ainsi permettre une marge plus « </a:t>
                </a:r>
                <a:r>
                  <a:rPr lang="fr-CA" sz="2800" b="1" dirty="0"/>
                  <a:t>souple</a:t>
                </a:r>
                <a:r>
                  <a:rPr lang="fr-CA" sz="2800" dirty="0"/>
                  <a:t> ».</a:t>
                </a:r>
              </a:p>
              <a:p>
                <a:pPr marL="1371600" lvl="2" indent="-457200">
                  <a:buFont typeface="Wingdings" panose="05000000000000000000" pitchFamily="2" charset="2"/>
                  <a:buChar char="Ø"/>
                </a:pPr>
                <a:endParaRPr lang="fr-CA" sz="2800" dirty="0"/>
              </a:p>
              <a:p>
                <a:r>
                  <a:rPr lang="fr-CA" sz="2800" dirty="0"/>
                  <a:t>Jouons avec l’hyperparamètre </a:t>
                </a:r>
                <a14:m>
                  <m:oMath xmlns:m="http://schemas.openxmlformats.org/officeDocument/2006/math">
                    <m:r>
                      <a:rPr lang="fr-CA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fr-CA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2800" dirty="0"/>
                  <a:t>dans le cadre d’un exemple concret.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6672661"/>
              </a:xfrm>
              <a:prstGeom prst="rect">
                <a:avLst/>
              </a:prstGeom>
              <a:blipFill>
                <a:blip r:embed="rId3"/>
                <a:stretch>
                  <a:fillRect l="-1750" t="-1645" b="-1737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371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7724</TotalTime>
  <Words>3983</Words>
  <Application>Microsoft Office PowerPoint</Application>
  <PresentationFormat>Widescreen</PresentationFormat>
  <Paragraphs>1692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Etienne Dumesnil</dc:creator>
  <cp:lastModifiedBy>Etienne Dumesnil</cp:lastModifiedBy>
  <cp:revision>480</cp:revision>
  <dcterms:created xsi:type="dcterms:W3CDTF">2019-10-19T13:38:13Z</dcterms:created>
  <dcterms:modified xsi:type="dcterms:W3CDTF">2019-11-11T17:29:00Z</dcterms:modified>
</cp:coreProperties>
</file>